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authors.xml" ContentType="application/vnd.ms-powerpoint.author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01" r:id="rId1"/>
    <p:sldMasterId id="2147483727" r:id="rId2"/>
  </p:sldMasterIdLst>
  <p:notesMasterIdLst>
    <p:notesMasterId r:id="rId21"/>
  </p:notesMasterIdLst>
  <p:sldIdLst>
    <p:sldId id="364" r:id="rId3"/>
    <p:sldId id="365" r:id="rId4"/>
    <p:sldId id="366" r:id="rId5"/>
    <p:sldId id="378" r:id="rId6"/>
    <p:sldId id="377" r:id="rId7"/>
    <p:sldId id="367" r:id="rId8"/>
    <p:sldId id="407" r:id="rId9"/>
    <p:sldId id="408" r:id="rId10"/>
    <p:sldId id="418" r:id="rId11"/>
    <p:sldId id="417" r:id="rId12"/>
    <p:sldId id="419" r:id="rId13"/>
    <p:sldId id="420" r:id="rId14"/>
    <p:sldId id="370" r:id="rId15"/>
    <p:sldId id="402" r:id="rId16"/>
    <p:sldId id="401" r:id="rId17"/>
    <p:sldId id="373" r:id="rId18"/>
    <p:sldId id="374" r:id="rId19"/>
    <p:sldId id="38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Author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551"/>
    <a:srgbClr val="ED1C24"/>
    <a:srgbClr val="0660AC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06F049-198E-4450-8F6E-4E1D33474AF8}" v="21" dt="2026-05-20T22:26:31.404"/>
    <p1510:client id="{FE6FAAAC-9882-4F61-B3EF-2ECDC57201F5}" v="10" dt="2026-05-21T15:14:25.8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736" autoAdjust="0"/>
  </p:normalViewPr>
  <p:slideViewPr>
    <p:cSldViewPr snapToGrid="0">
      <p:cViewPr varScale="1">
        <p:scale>
          <a:sx n="100" d="100"/>
          <a:sy n="100" d="100"/>
        </p:scale>
        <p:origin x="876" y="84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ustomXml" Target="../customXml/item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Relationship Id="rId30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family.gonoodle.com/activities/clean-up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youtu.be/ZJFk87ZsHn0" TargetMode="External"/><Relationship Id="rId4" Type="http://schemas.openxmlformats.org/officeDocument/2006/relationships/hyperlink" Target="https://www.youtubekids.com/watch?v=ZJFk87ZsHn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4E0EC-9064-DABA-14D5-E657E63CF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23700A-4F10-99AF-CFBD-572F1E111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53091E-1206-A8DB-AFD3-7436B7DE12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7B79F0-D5F5-566F-48CE-33EECC187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289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2D61-F21F-32E8-99E3-C7F33A81F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2B9975-D96E-DD31-6EF9-53F0F434A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0B0F7E-2BB3-947B-26D8-55CCAA2B4B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ea typeface="Calibri" panose="020F0502020204030204"/>
                <a:cs typeface="Calibri" panose="020F0502020204030204"/>
              </a:rPr>
              <a:t>Look at the jobs on pages 5, 28, and 29 to see what tools and technology are used in archaeology. </a:t>
            </a: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298A2D-AD33-81A5-E6E2-8F29BC8013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450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8FE59-D123-B21C-3444-9FE44D128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CCEDDE-4906-DA10-E1B5-1226C0F9E1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CA5371-DD79-22CE-C511-C59479A6B2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ea typeface="Calibri" panose="020F0502020204030204"/>
                <a:cs typeface="Calibri" panose="020F0502020204030204"/>
              </a:rPr>
              <a:t>Look at the jobs on pages 5, 28, and 29 to see what tools and technology are used in archaeology. </a:t>
            </a: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42640F-9275-9AA8-B2AF-484074BDA9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384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6DF12-C20F-A1C5-A1B4-956CDEB75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023D5E-66C9-2D2D-8898-4F1A25F765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D3570E-4595-2580-1BF8-D57638CA43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ea typeface="Calibri" panose="020F0502020204030204"/>
                <a:cs typeface="Calibri" panose="020F0502020204030204"/>
              </a:rPr>
              <a:t>Look at the jobs on pages 5, 28, and 29 to see what tools and technology are used in archaeology. </a:t>
            </a: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037DFE-E00C-E9C7-BE9B-7808A41BC9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112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9C17D-9CBB-E192-63EF-0F6BDE934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093FB2-2EFE-8B45-9BFD-7E72498450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72158C-2F04-15F4-08D0-B2E90F65F3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Read about the jobs on page 5, 28 and 29.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Design a treehouse where a wildlife biologist can safely watch animals.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Choose an animal to study.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What tools does the scientist need?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Write or draw your ideas below.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Use the prototyping pieces to build the treehouse your team designed.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 could add on to the tree model from the Explore Set.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Use the Multimedia Resources to find example photos, websites, and other activities related to the sessions.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Use the prototyping pieces and other parts of the Explore Set to have the team build examples of different tools used for the jobs they discuss.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85E38-7709-A3CF-21EB-2D2351DC9F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1822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2F08C-6463-AEFF-16A3-9D0927D5A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21C1EA-2948-772E-AEAE-FCF2236D94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B1F8A5-4E07-F9B5-143F-96E2FE20B4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2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Talk about the tools you learned used to study animals.</a:t>
            </a:r>
            <a:endParaRPr lang="en-US" b="0" dirty="0"/>
          </a:p>
          <a:p>
            <a:pPr marL="171450" indent="-171450">
              <a:buFont typeface="Calibri"/>
              <a:buChar char="-"/>
            </a:pPr>
            <a:r>
              <a:rPr lang="en-US" b="0" dirty="0"/>
              <a:t>Record your ideas below.</a:t>
            </a:r>
          </a:p>
          <a:p>
            <a:pPr marL="171450" indent="-171450">
              <a:buFont typeface="Calibri"/>
              <a:buChar char="-"/>
            </a:pPr>
            <a:r>
              <a:rPr lang="en-US" b="0" dirty="0"/>
              <a:t>Use the prototyping pieces to build a tool or technology for the treehouse.</a:t>
            </a:r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 could rebuild tools they discussed in a previous session.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You could take a walk outside to look at plants and ask the team what tools they would need to learn more about them.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Use the SPIKE Essential set in Activity 2 and return the pieces to storage at the end of the session.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362B8C-857D-CF9B-2B69-A82E4A978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9520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8EFEC-823A-E738-6E8A-45CA6B5D1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7E6CA9-ACCB-A38E-3018-22FB87F605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6FC467-C7F2-3521-FD50-CDFC577A9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Challenge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Add a plant scientist or botanist to the treehouse.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Change the treehouse so that it has tools to study plants.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Share what you built with your team.</a:t>
            </a:r>
            <a:endParaRPr lang="en-US" b="1" dirty="0"/>
          </a:p>
          <a:p>
            <a:endParaRPr lang="en-US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Session Tips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 could rebuild tools they discussed in a previous session.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You could take a walk outside to look at plants and ask the team what tools they would need to learn more about them.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Use the SPIKE Essential set in Activity 2 and return the pieces to storage at the end of the session.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B24F40-C61D-B1BB-0072-9D81DFA151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585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7A140-AF91-2997-4205-A678931DF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DEDC30-4ED5-EB11-0D44-201646C920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816A4B-9A18-2E66-E777-E5DBD8894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Share</a:t>
            </a:r>
          </a:p>
          <a:p>
            <a:r>
              <a:rPr lang="en-US" dirty="0">
                <a:ea typeface="Calibri"/>
                <a:cs typeface="Calibri"/>
              </a:rPr>
              <a:t>Have the team share with the whole room: </a:t>
            </a:r>
            <a:endParaRPr lang="en-US" dirty="0"/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Share what they learned about the jobs in their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Engineering Notebook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Talk about the jobs and technology used to study biodiversity.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0211E-DFAF-706B-3A41-D4BBDE0C92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8641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615D4-2CDE-DB34-EFD7-E4BBD1997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2D31E8-6CC0-B3CF-739F-F3CA0CD026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E8F13-4F6A-B804-C6B0-104D7FFC3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Cleanup Pointers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Everything built in this session should be taken apart and returned to storage.</a:t>
            </a:r>
          </a:p>
          <a:p>
            <a:pPr marL="171450" indent="-171450">
              <a:buFontTx/>
              <a:buChar char="-"/>
            </a:pPr>
            <a:r>
              <a:rPr lang="en-US" dirty="0"/>
              <a:t>Store the SPIKE™ Essential set and the Explore Set separately.</a:t>
            </a:r>
          </a:p>
          <a:p>
            <a:endParaRPr lang="en-US" dirty="0"/>
          </a:p>
          <a:p>
            <a:r>
              <a:rPr lang="en-US" dirty="0"/>
              <a:t>You may wish to play a video or song during clean up time Link on </a:t>
            </a:r>
          </a:p>
          <a:p>
            <a:r>
              <a:rPr lang="en-US" dirty="0" err="1"/>
              <a:t>GoNoodle</a:t>
            </a:r>
            <a:r>
              <a:rPr lang="en-US" dirty="0"/>
              <a:t>:. </a:t>
            </a:r>
            <a:r>
              <a:rPr lang="en-US" dirty="0">
                <a:hlinkClick r:id="rId3"/>
              </a:rPr>
              <a:t>https://family.gonoodle.com/activities/clean-up</a:t>
            </a:r>
            <a:endParaRPr lang="en-US" dirty="0"/>
          </a:p>
          <a:p>
            <a:r>
              <a:rPr lang="en-US" dirty="0"/>
              <a:t>Link on YouTube Kids: </a:t>
            </a:r>
            <a:r>
              <a:rPr lang="en-US" dirty="0">
                <a:hlinkClick r:id="rId4"/>
              </a:rPr>
              <a:t>https://www.youtubekids.com/watch?v=ZJFk87ZsHn0</a:t>
            </a:r>
            <a:r>
              <a:rPr lang="en-US" dirty="0"/>
              <a:t> </a:t>
            </a:r>
          </a:p>
          <a:p>
            <a:r>
              <a:rPr lang="en-US" dirty="0"/>
              <a:t>Link on </a:t>
            </a:r>
            <a:r>
              <a:rPr lang="en-US" dirty="0" err="1"/>
              <a:t>Youtube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https://youtu.be/ZJFk87ZsHn0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01E27-09DD-9C81-64CF-550C7774B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316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05831-0DF7-EC4E-F761-C43989A96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5147BF-847D-D09D-51FA-D5E12378F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6E01B6-1E4B-5BE1-4F93-FEC503CD4C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 panose="02000503000000020004"/>
              </a:rPr>
              <a:t>Discuss with students </a:t>
            </a:r>
            <a:r>
              <a:rPr lang="en-US" b="1" dirty="0">
                <a:solidFill>
                  <a:srgbClr val="662D91"/>
                </a:solidFill>
                <a:latin typeface="Helvetica Neue" panose="02000503000000020004"/>
              </a:rPr>
              <a:t>the tools and technology used by scientists in the rainforest </a:t>
            </a: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 panose="02000503000000020004"/>
              </a:rPr>
              <a:t>they learned about last session. </a:t>
            </a:r>
            <a:r>
              <a:rPr lang="en-US" b="0" i="0" dirty="0">
                <a:solidFill>
                  <a:srgbClr val="000000"/>
                </a:solidFill>
                <a:effectLst/>
                <a:latin typeface="Helvetica Neue" panose="02000503000000020004"/>
              </a:rPr>
              <a:t>​</a:t>
            </a:r>
            <a:r>
              <a:rPr lang="en-US" b="1" i="0" dirty="0">
                <a:solidFill>
                  <a:srgbClr val="000000"/>
                </a:solidFill>
                <a:effectLst/>
                <a:latin typeface="Helvetica Neue" panose="02000503000000020004"/>
              </a:rPr>
              <a:t>And the two jobs covered last session.</a:t>
            </a:r>
            <a:endParaRPr lang="en-US" b="1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196C1-8F2D-2AC7-44FB-7FFD67594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6829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DFB86-EAC4-3E01-B14F-773394672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6167D8-71DC-0AFC-BEE5-4B5210C94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9728C2-F386-0302-FEFA-B6F42969EC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06BCF-4F8C-FF5F-6408-6E10116DC2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717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D5E8A-84F1-D69E-39EB-0D91F72C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536725-8D4E-4CA0-1524-CB9CE2462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EB9960-FB01-0BE5-E63E-D570D675F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 – </a:t>
            </a:r>
            <a:r>
              <a:rPr lang="en-US" b="1" dirty="0"/>
              <a:t>Model Discovery </a:t>
            </a:r>
            <a:r>
              <a:rPr lang="en-US" i="1" dirty="0"/>
              <a:t>(5-10 minutes)</a:t>
            </a:r>
            <a:endParaRPr lang="en-US" dirty="0"/>
          </a:p>
          <a:p>
            <a:r>
              <a:rPr lang="en-US" dirty="0"/>
              <a:t>• Introduce the </a:t>
            </a:r>
            <a:r>
              <a:rPr lang="en-US" i="1" dirty="0"/>
              <a:t>FIRST</a:t>
            </a:r>
            <a:r>
              <a:rPr lang="en-US" dirty="0"/>
              <a:t>® Core Values. </a:t>
            </a:r>
          </a:p>
          <a:p>
            <a:r>
              <a:rPr lang="en-US" dirty="0"/>
              <a:t>• Read the definition for </a:t>
            </a:r>
            <a:r>
              <a:rPr lang="en-US" b="1" dirty="0"/>
              <a:t>discovery </a:t>
            </a:r>
            <a:r>
              <a:rPr lang="en-US" dirty="0"/>
              <a:t>to the team. </a:t>
            </a:r>
            <a:r>
              <a:rPr lang="en-US" i="1" dirty="0"/>
              <a:t>(see TMG page 5)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 Talk about what </a:t>
            </a:r>
            <a:r>
              <a:rPr lang="en-US" b="1" dirty="0"/>
              <a:t>discovery </a:t>
            </a:r>
            <a:r>
              <a:rPr lang="en-US" dirty="0"/>
              <a:t>is. Have the team provide examples of this Core Value throughout the sessions.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  Have the team build something using the prototyping pieces representing this Core Value.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F069A-56CC-575A-AEA0-BAB3A02D54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668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E59B8-00A0-2821-465F-A4F6B6374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DB0D54-1EEA-B249-EBF8-DF12FEDE1E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7C3C16-55F9-53F1-C479-B7CEE0D6C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96FA7-CC38-DE3A-A14D-FEC53D706C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336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C4559-2959-459E-C70E-6168E783B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527240-0E3C-051C-F366-A5131ABF4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53ECD-28F5-DAB4-ECF5-2460F42C0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Read about the jobs on page 5, 28 and 29.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Design a treehouse where a wildlife biologist can safely watch animals.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Choose an animal to study.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What tools does the scientist need?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Write or draw your ideas below.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Use the prototyping pieces to build the treehouse your team designed.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 could add on to the tree model from the Explore Set.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Use the Multimedia Resources to find example photos, websites, and other activities related to the sessions.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Use the prototyping pieces and other parts of the Explore Set to have the team build examples of different tools used for the jobs they discuss.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0011BA-B1AE-CF04-F443-DCC05667F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295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59537-4059-815D-C798-EF1C8A5B5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E4AD46-A9E3-88C3-5966-A0DE69BE87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AC36F5-8659-8432-06AE-8CB983274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ea typeface="Calibri" panose="020F0502020204030204"/>
                <a:cs typeface="Calibri" panose="020F0502020204030204"/>
              </a:rPr>
              <a:t>Look at the jobs on pages 5, 28, and 29 to see what tools and technology are used in archaeology. </a:t>
            </a: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E6C7B2-378B-013E-2A2D-10C761F095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232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2D61-F21F-32E8-99E3-C7F33A81F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2B9975-D96E-DD31-6EF9-53F0F434A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0B0F7E-2BB3-947B-26D8-55CCAA2B4B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ea typeface="Calibri" panose="020F0502020204030204"/>
                <a:cs typeface="Calibri" panose="020F0502020204030204"/>
              </a:rPr>
              <a:t>Look at the jobs on pages 5, 28, and 29 to see what tools and technology are used in archaeology. </a:t>
            </a: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298A2D-AD33-81A5-E6E2-8F29BC8013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450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44E39-20C5-70EE-1193-A1014608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776B42-F09B-3881-E5A2-3BCD313094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EDD90C-1C0E-2488-5F22-E15248A30B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ea typeface="Calibri" panose="020F0502020204030204"/>
                <a:cs typeface="Calibri" panose="020F0502020204030204"/>
              </a:rPr>
              <a:t>Look at the jobs on pages 5, 28, and 29 to see what tools and technology are used in archaeology. </a:t>
            </a: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13E828-CECD-09CE-E19F-3FAB592249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315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6173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05019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233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5596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692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607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3" r:id="rId5"/>
    <p:sldLayoutId id="2147483724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876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30" r:id="rId2"/>
    <p:sldLayoutId id="2147483732" r:id="rId3"/>
    <p:sldLayoutId id="2147483733" r:id="rId4"/>
    <p:sldLayoutId id="2147483737" r:id="rId5"/>
    <p:sldLayoutId id="214748373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7B2E6-100D-BD05-9B11-FBD6DE921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D64FA471-E98C-ED2A-1281-4F243E53F63F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5888639" cy="13711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25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SESSION 7</a:t>
            </a:r>
            <a:endParaRPr kumimoji="0" lang="en-US" sz="4800" b="1" i="0" u="none" strike="noStrike" kern="1200" cap="none" spc="25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25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Dream Treehouse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Helvetica Neue" panose="02000503000000020004" pitchFamily="2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668D0ED-3518-E03B-3576-FFED60CD0A5C}"/>
              </a:ext>
            </a:extLst>
          </p:cNvPr>
          <p:cNvSpPr txBox="1">
            <a:spLocks/>
          </p:cNvSpPr>
          <p:nvPr/>
        </p:nvSpPr>
        <p:spPr>
          <a:xfrm>
            <a:off x="7794640" y="1413163"/>
            <a:ext cx="4261981" cy="304686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uLnTx/>
                <a:uFillTx/>
                <a:latin typeface="Roboto"/>
                <a:ea typeface="Roboto"/>
                <a:cs typeface="Roboto"/>
              </a:rPr>
              <a:t>I can work with my team to learn about jobs related to biodiversity.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uLnTx/>
                <a:uFillTx/>
                <a:latin typeface="Roboto"/>
                <a:ea typeface="Roboto"/>
                <a:cs typeface="Roboto"/>
              </a:rPr>
              <a:t>I can work with my team to design a treehouse where scientists can conduct their work.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dist="56557" dir="8100000" algn="tr" rotWithShape="0">
                  <a:srgbClr val="482166"/>
                </a:outerShdw>
              </a:effectLst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64C2FC4-5AC2-963A-4655-EEB578DA40D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Students will learn about the different jobs in biodiversity and what kind of training and tools they need. Students will build a treehouse for these scientists. </a:t>
            </a:r>
          </a:p>
        </p:txBody>
      </p:sp>
      <p:pic>
        <p:nvPicPr>
          <p:cNvPr id="2" name="Picture 1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A8C9A7DA-9BA9-E735-445C-39CF891789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5851" y="4460032"/>
            <a:ext cx="2659846" cy="2659846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042B213F-6FCF-B485-60B0-0273C94A19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0219" y="5326977"/>
            <a:ext cx="3574102" cy="141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2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60BD4-7BC7-4B2A-DB24-BA06008D6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B9C8983-D2C6-EF73-3F50-BB987C89D632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BD10BC6-3444-FCFE-BCCC-6975F751F2A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88DE9983-0A3F-78A0-7F19-92FEA1FCC018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Career Connections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E10B7F-3A77-57F8-5F57-EBB4A3A8B0E5}"/>
              </a:ext>
            </a:extLst>
          </p:cNvPr>
          <p:cNvSpPr txBox="1">
            <a:spLocks/>
          </p:cNvSpPr>
          <p:nvPr/>
        </p:nvSpPr>
        <p:spPr>
          <a:xfrm>
            <a:off x="1357085" y="1250984"/>
            <a:ext cx="7260442" cy="66879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Environmental Scientist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01FF6AC-10DA-5D97-3F32-3A16CCCFFE23}"/>
              </a:ext>
            </a:extLst>
          </p:cNvPr>
          <p:cNvGrpSpPr/>
          <p:nvPr/>
        </p:nvGrpSpPr>
        <p:grpSpPr>
          <a:xfrm>
            <a:off x="587828" y="1188256"/>
            <a:ext cx="731520" cy="7315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D2AB2B7-9014-5D6E-CC50-76C964CEAA71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Earth globe: Americas with solid fill">
              <a:extLst>
                <a:ext uri="{FF2B5EF4-FFF2-40B4-BE49-F238E27FC236}">
                  <a16:creationId xmlns:a16="http://schemas.microsoft.com/office/drawing/2014/main" id="{73E22ADE-F5F3-B669-2EEF-C91886DEC5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60095" y="1192644"/>
              <a:ext cx="1094290" cy="109429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E7F5F29-6119-2914-B0B1-FCF9FBA32E8F}"/>
              </a:ext>
            </a:extLst>
          </p:cNvPr>
          <p:cNvSpPr txBox="1"/>
          <p:nvPr/>
        </p:nvSpPr>
        <p:spPr>
          <a:xfrm>
            <a:off x="5999018" y="1931742"/>
            <a:ext cx="5943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 environmental scientist studies air, water, soil, plants, and animals in the rainforest. </a:t>
            </a:r>
          </a:p>
          <a:p>
            <a:pPr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They use water testing tools to check water in rivers and streams to make sure it is clean for animals. </a:t>
            </a:r>
          </a:p>
          <a:p>
            <a:pPr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They might also use air and soil sensors to understand how nature changes and how to keep it healthy.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55B97A-F44C-B290-B673-1F5D6E87E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139742"/>
            <a:ext cx="5249108" cy="350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48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B5129-4BE5-91A6-BE93-04EC77420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8B98755-4164-CABB-CA4C-CC84CF55ABA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AF606D4-2C60-E933-79E1-6010CDA3DD9A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2E2343-65D3-7CF6-80F8-C96EFAFD305A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Career Connections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E95C084-DEEB-6DF7-252A-029CD2C38C66}"/>
              </a:ext>
            </a:extLst>
          </p:cNvPr>
          <p:cNvSpPr txBox="1">
            <a:spLocks/>
          </p:cNvSpPr>
          <p:nvPr/>
        </p:nvSpPr>
        <p:spPr>
          <a:xfrm>
            <a:off x="1357085" y="1250984"/>
            <a:ext cx="4749800" cy="66879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Ecologist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A474530-CDCB-1BEC-39B7-0218A18F81D4}"/>
              </a:ext>
            </a:extLst>
          </p:cNvPr>
          <p:cNvGrpSpPr/>
          <p:nvPr/>
        </p:nvGrpSpPr>
        <p:grpSpPr>
          <a:xfrm>
            <a:off x="587828" y="1188256"/>
            <a:ext cx="731520" cy="7315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E72B20C-F7D4-2523-7BBF-BA5ACDF347C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Earth globe: Americas with solid fill">
              <a:extLst>
                <a:ext uri="{FF2B5EF4-FFF2-40B4-BE49-F238E27FC236}">
                  <a16:creationId xmlns:a16="http://schemas.microsoft.com/office/drawing/2014/main" id="{4D7EF8EF-8EFF-A674-CA81-BC44903033C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60095" y="1192644"/>
              <a:ext cx="1094290" cy="109429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DB67ED7-BF87-F434-DF01-EB813FB6CF6E}"/>
              </a:ext>
            </a:extLst>
          </p:cNvPr>
          <p:cNvSpPr txBox="1"/>
          <p:nvPr/>
        </p:nvSpPr>
        <p:spPr>
          <a:xfrm>
            <a:off x="6636327" y="1709688"/>
            <a:ext cx="524097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 ecologist studies how plants, animals, and the environment work together in the rainforest.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They look for patterns to know what happens when one plant or animal is missing.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They use charts and data tools to study how living things depend on each other.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32CD39-6467-1E09-9315-4C6E5098E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175218"/>
            <a:ext cx="5899051" cy="393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700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0C374-213A-393B-0578-95DCA0AB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93CA04E-D943-75A2-C9A1-A622FA9FC206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69942BD9-4E9A-7898-AF74-2304EEE35D3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A2B23A0A-A29D-BD6C-F747-37D19901F3BA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Career Connections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2DF5906-8106-92C9-9A0A-421C0A087B60}"/>
              </a:ext>
            </a:extLst>
          </p:cNvPr>
          <p:cNvSpPr txBox="1">
            <a:spLocks/>
          </p:cNvSpPr>
          <p:nvPr/>
        </p:nvSpPr>
        <p:spPr>
          <a:xfrm>
            <a:off x="1357085" y="1250984"/>
            <a:ext cx="6124370" cy="66879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Forestry Technician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8168D3B-87B4-2E2F-67D5-2B646264F781}"/>
              </a:ext>
            </a:extLst>
          </p:cNvPr>
          <p:cNvGrpSpPr/>
          <p:nvPr/>
        </p:nvGrpSpPr>
        <p:grpSpPr>
          <a:xfrm>
            <a:off x="587828" y="1188256"/>
            <a:ext cx="731520" cy="7315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21DABBE-610E-D337-DF53-C0A16E60DA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Earth globe: Americas with solid fill">
              <a:extLst>
                <a:ext uri="{FF2B5EF4-FFF2-40B4-BE49-F238E27FC236}">
                  <a16:creationId xmlns:a16="http://schemas.microsoft.com/office/drawing/2014/main" id="{F7B57AFD-C9AD-A195-BABB-0AB18B96351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60095" y="1192644"/>
              <a:ext cx="1094290" cy="109429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B6D5CCF-A28B-1A9F-1B17-79EEE78B593A}"/>
              </a:ext>
            </a:extLst>
          </p:cNvPr>
          <p:cNvSpPr txBox="1"/>
          <p:nvPr/>
        </p:nvSpPr>
        <p:spPr>
          <a:xfrm>
            <a:off x="6497782" y="2130365"/>
            <a:ext cx="546066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forestry technician helps care for rainforest trees and plants. </a:t>
            </a:r>
          </a:p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They help plant new trees to replace ones that were cut down or damaged by storms. </a:t>
            </a:r>
          </a:p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They use measuring tools and GPS devices to check tree growth and track how a forest grows or decreases in size.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E0B79-F47E-87B2-BCE8-3527250CFC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828" y="2237946"/>
            <a:ext cx="5654446" cy="343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27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ECF5F-F4BD-B2CA-BF36-8C3ADD437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D66F21E-D26D-2C50-71D0-F042A5278BE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982A070A-01EB-F6E3-9BE5-F010961B8FF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AAA9B81D-58D1-BBAA-2695-DAF450D1057B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Activity 1 Tasks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2FE8A82-59D0-791E-9BD2-24F96B48CFB0}"/>
              </a:ext>
            </a:extLst>
          </p:cNvPr>
          <p:cNvSpPr txBox="1">
            <a:spLocks/>
          </p:cNvSpPr>
          <p:nvPr/>
        </p:nvSpPr>
        <p:spPr>
          <a:xfrm>
            <a:off x="1886658" y="1145429"/>
            <a:ext cx="9596580" cy="118397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Design a treehouse where a wildlife biologist can safely watch animals.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085120-BAA9-E7B9-9C0D-95AA30B6FAF1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B5FD03C-A581-915B-6B0A-768D47348F4A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Graphic 13" descr="Cheers outline">
              <a:extLst>
                <a:ext uri="{FF2B5EF4-FFF2-40B4-BE49-F238E27FC236}">
                  <a16:creationId xmlns:a16="http://schemas.microsoft.com/office/drawing/2014/main" id="{26791078-6BE6-E933-F48C-B5BA2F6130C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1A1AA57-3643-40B4-E876-CA3F3BED6C4E}"/>
              </a:ext>
            </a:extLst>
          </p:cNvPr>
          <p:cNvSpPr txBox="1"/>
          <p:nvPr/>
        </p:nvSpPr>
        <p:spPr>
          <a:xfrm>
            <a:off x="302920" y="2542019"/>
            <a:ext cx="116079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Choose an animal.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tools would a scientist need to study that animal?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Write your ideas on page 20 of your Engineering Notebook.</a:t>
            </a:r>
          </a:p>
        </p:txBody>
      </p:sp>
    </p:spTree>
    <p:extLst>
      <p:ext uri="{BB962C8B-B14F-4D97-AF65-F5344CB8AC3E}">
        <p14:creationId xmlns:p14="http://schemas.microsoft.com/office/powerpoint/2010/main" val="2101830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4B63B-FD12-CE37-AB59-9AFB85CB5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FE8CF85-0EE0-86AE-CAF3-96D32E17E05A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BEB71BD3-5085-99C4-BF48-C0962F08DA4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0CCBF1D8-8F8A-6992-5E22-17FB162F421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Activity 2 Tasks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C5C8EC3-A41E-AD98-686C-90D919060BE5}"/>
              </a:ext>
            </a:extLst>
          </p:cNvPr>
          <p:cNvSpPr txBox="1">
            <a:spLocks/>
          </p:cNvSpPr>
          <p:nvPr/>
        </p:nvSpPr>
        <p:spPr>
          <a:xfrm>
            <a:off x="1901829" y="1559772"/>
            <a:ext cx="9832971" cy="118871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Build a tool or technology that scientists could use in the treehouse.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FB7D1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ABC1515-3684-30A8-0011-2652BB50C21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12EB993-75B1-404C-9CD2-ABD3F60C361F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0BA748ED-2F8C-2D14-47DD-7B6C2D9E029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C70DC42-AB9B-4DEA-B906-BBCBE2FD5A56}"/>
              </a:ext>
            </a:extLst>
          </p:cNvPr>
          <p:cNvSpPr txBox="1"/>
          <p:nvPr/>
        </p:nvSpPr>
        <p:spPr>
          <a:xfrm>
            <a:off x="858164" y="2544921"/>
            <a:ext cx="48083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Which tool or technology </a:t>
            </a: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did you build?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238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EEBAE-3929-8E84-C685-21E8463AF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E1BF638-952B-10FD-75F2-4D1FEB62937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05A100D4-2CCD-718E-7F88-C352F4AD72E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43AC362E-DA5B-4DDF-7F7C-9D31EFE23BD8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Challenge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A308289-FA0B-DAE7-6AA3-B18FA15A2E5C}"/>
              </a:ext>
            </a:extLst>
          </p:cNvPr>
          <p:cNvSpPr txBox="1">
            <a:spLocks/>
          </p:cNvSpPr>
          <p:nvPr/>
        </p:nvSpPr>
        <p:spPr>
          <a:xfrm>
            <a:off x="1886658" y="1145429"/>
            <a:ext cx="9596580" cy="12683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Add a botanist to the treehouse.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B1A8676-4B44-0A88-F0F2-2FDEA11AFC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A99F6FA-CB7D-CA85-2BDF-EDAF50C3907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Graphic 13" descr="Cheers outline">
              <a:extLst>
                <a:ext uri="{FF2B5EF4-FFF2-40B4-BE49-F238E27FC236}">
                  <a16:creationId xmlns:a16="http://schemas.microsoft.com/office/drawing/2014/main" id="{7444FA16-333C-0963-1A55-3C41BB1A1A9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3795312-585E-D884-C068-0DE69489875F}"/>
              </a:ext>
            </a:extLst>
          </p:cNvPr>
          <p:cNvSpPr txBox="1"/>
          <p:nvPr/>
        </p:nvSpPr>
        <p:spPr>
          <a:xfrm>
            <a:off x="587829" y="2835943"/>
            <a:ext cx="62266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Which tool could you build for these people to study plants?</a:t>
            </a:r>
          </a:p>
        </p:txBody>
      </p:sp>
    </p:spTree>
    <p:extLst>
      <p:ext uri="{BB962C8B-B14F-4D97-AF65-F5344CB8AC3E}">
        <p14:creationId xmlns:p14="http://schemas.microsoft.com/office/powerpoint/2010/main" val="2851751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DE1F5-08D3-E1DD-79AD-EA47598DF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BD3DB4D-82D6-C400-0A0C-DE74214C4DB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7B637BE-7170-0BAF-CEF5-F39B0001AB4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C52D7204-81FB-E223-BDAB-1BE37BF21C9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Share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7C859D-C47C-4BE7-F843-70EB4463B116}"/>
              </a:ext>
            </a:extLst>
          </p:cNvPr>
          <p:cNvSpPr txBox="1">
            <a:spLocks/>
          </p:cNvSpPr>
          <p:nvPr/>
        </p:nvSpPr>
        <p:spPr>
          <a:xfrm>
            <a:off x="2006538" y="1358471"/>
            <a:ext cx="7656077" cy="7626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Share what you learned.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C597AD-02B0-9DF3-2134-B478110CA65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0FBC70F-2E29-F6B3-74DB-FC42A47BCF74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89C65369-E430-F40F-63F4-DDFF5F3388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88E99B0-1B26-1D8A-9806-59F760886E6D}"/>
              </a:ext>
            </a:extLst>
          </p:cNvPr>
          <p:cNvSpPr txBox="1"/>
          <p:nvPr/>
        </p:nvSpPr>
        <p:spPr>
          <a:xfrm>
            <a:off x="760649" y="2473638"/>
            <a:ext cx="7656077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did you learn about biodiversity jobs?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jobs and technology are used to study biodiversity in the rainforest? </a:t>
            </a:r>
          </a:p>
        </p:txBody>
      </p:sp>
      <p:pic>
        <p:nvPicPr>
          <p:cNvPr id="7" name="Picture 6" descr="A cartoon of a child in a wheelchair&#10;&#10;AI-generated content may be incorrect.">
            <a:extLst>
              <a:ext uri="{FF2B5EF4-FFF2-40B4-BE49-F238E27FC236}">
                <a16:creationId xmlns:a16="http://schemas.microsoft.com/office/drawing/2014/main" id="{5DF166B3-8D8E-DB2C-52F4-79D7866DD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2254" y="1284918"/>
            <a:ext cx="2703689" cy="463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50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DEA06-4785-4683-B10D-7EFC044F1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5E93F3A-56F8-1408-3933-860E39BDA881}"/>
              </a:ext>
            </a:extLst>
          </p:cNvPr>
          <p:cNvSpPr txBox="1">
            <a:spLocks/>
          </p:cNvSpPr>
          <p:nvPr/>
        </p:nvSpPr>
        <p:spPr>
          <a:xfrm>
            <a:off x="7544221" y="2876813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56557" dir="8100000" algn="tr" rotWithShape="0">
                    <a:srgbClr val="147342"/>
                  </a:outerShdw>
                </a:effectLst>
                <a:uLnTx/>
                <a:uFillTx/>
                <a:latin typeface="Roboto Medium"/>
                <a:ea typeface="Roboto Medium"/>
                <a:cs typeface="Roboto Medium"/>
              </a:rPr>
              <a:t>Clean Up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A2C1EF2C-49D2-B005-32BB-BDCFFCACC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81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for a company&#10;&#10;AI-generated content may be incorrect.">
            <a:extLst>
              <a:ext uri="{FF2B5EF4-FFF2-40B4-BE49-F238E27FC236}">
                <a16:creationId xmlns:a16="http://schemas.microsoft.com/office/drawing/2014/main" id="{3585E3AF-87CB-585F-FC04-91C266714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314" y="1342344"/>
            <a:ext cx="4758872" cy="32026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96C8B6-A56F-4727-6520-83FD661DABF3}"/>
              </a:ext>
            </a:extLst>
          </p:cNvPr>
          <p:cNvSpPr txBox="1"/>
          <p:nvPr/>
        </p:nvSpPr>
        <p:spPr>
          <a:xfrm>
            <a:off x="1850159" y="5323541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7AE8D44-C609-23E2-C45F-34939D7561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3606" y="1070405"/>
            <a:ext cx="3474607" cy="347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05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0B7C1-64D1-2EAF-1B08-6EDDDB899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467DC-3604-A28F-93F9-9218718B18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099" y="1093874"/>
            <a:ext cx="9684657" cy="762634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did we do last session?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48D82A1-5AA1-4A66-5171-D174717D1FB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87E96D1-BDA5-1C4C-1180-A289557F82BC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8637DD46-322C-EDCD-EE76-F06A1580BDD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Discussion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3A50B64-3413-2639-A493-DB3AF70F553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9662D13-82DC-4A35-C25F-396F1029F2C5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Thought with solid fill">
              <a:extLst>
                <a:ext uri="{FF2B5EF4-FFF2-40B4-BE49-F238E27FC236}">
                  <a16:creationId xmlns:a16="http://schemas.microsoft.com/office/drawing/2014/main" id="{9A598D32-C96D-FEE7-B1AE-6FE9484E6A8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07F1A8F-51CA-17C3-29C5-6B9C8809C6E4}"/>
              </a:ext>
            </a:extLst>
          </p:cNvPr>
          <p:cNvGrpSpPr/>
          <p:nvPr/>
        </p:nvGrpSpPr>
        <p:grpSpPr>
          <a:xfrm>
            <a:off x="4547514" y="1870841"/>
            <a:ext cx="3640045" cy="4318233"/>
            <a:chOff x="4547514" y="2029534"/>
            <a:chExt cx="3506263" cy="4159540"/>
          </a:xfrm>
        </p:grpSpPr>
        <p:pic>
          <p:nvPicPr>
            <p:cNvPr id="8" name="Picture 7" descr="Cartoon a cartoon of a child&#10;&#10;AI-generated content may be incorrect.">
              <a:extLst>
                <a:ext uri="{FF2B5EF4-FFF2-40B4-BE49-F238E27FC236}">
                  <a16:creationId xmlns:a16="http://schemas.microsoft.com/office/drawing/2014/main" id="{24CD457B-0CD0-ECC2-F6DB-30CC8F6EC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900" y="2418990"/>
              <a:ext cx="1960877" cy="3770084"/>
            </a:xfrm>
            <a:prstGeom prst="rect">
              <a:avLst/>
            </a:prstGeom>
          </p:spPr>
        </p:pic>
        <p:pic>
          <p:nvPicPr>
            <p:cNvPr id="9" name="Picture 8" descr="A cartoon of a child holding a small object&#10;&#10;AI-generated content may be incorrect.">
              <a:extLst>
                <a:ext uri="{FF2B5EF4-FFF2-40B4-BE49-F238E27FC236}">
                  <a16:creationId xmlns:a16="http://schemas.microsoft.com/office/drawing/2014/main" id="{33F8504D-99C5-E74D-78BA-B173A8BCE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7514" y="2029534"/>
              <a:ext cx="1559371" cy="415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5166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896AA-CA3C-CCDF-7E2D-F51EBC986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6EE1D6-F515-CF9E-6EE7-506CF145E51B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FCE75E29-2DE5-33B5-FE72-F8955D7CBAC0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50F0CCE0-54C5-C372-E3F0-98F882FD666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1AECA09-9087-3467-5970-538C794362D5}"/>
              </a:ext>
            </a:extLst>
          </p:cNvPr>
          <p:cNvSpPr txBox="1">
            <a:spLocks/>
          </p:cNvSpPr>
          <p:nvPr/>
        </p:nvSpPr>
        <p:spPr>
          <a:xfrm>
            <a:off x="1943100" y="1145429"/>
            <a:ext cx="5704610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Ecosystem: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a</a:t>
            </a:r>
            <a:r>
              <a:rPr lang="en-US" dirty="0">
                <a:solidFill>
                  <a:prstClr val="black"/>
                </a:solidFill>
                <a:latin typeface="Roboto"/>
                <a:ea typeface="Roboto"/>
                <a:cs typeface="Roboto"/>
              </a:rPr>
              <a:t> community of living things, together with their environment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  <a:defRPr/>
            </a:pPr>
            <a:endParaRPr lang="en-US" dirty="0">
              <a:solidFill>
                <a:prstClr val="black"/>
              </a:solidFill>
              <a:latin typeface="Roboto"/>
              <a:ea typeface="Roboto"/>
              <a:cs typeface="Roboto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Nature: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</a:t>
            </a:r>
            <a:r>
              <a:rPr lang="en-US" dirty="0">
                <a:solidFill>
                  <a:prstClr val="black"/>
                </a:solidFill>
                <a:latin typeface="Roboto"/>
                <a:ea typeface="Roboto"/>
                <a:cs typeface="Roboto"/>
              </a:rPr>
              <a:t>living things in their natural state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BEE34B3-E959-04C6-8B3A-D2FD65E9592C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30AE543-82DB-F106-82C7-A34C31A12E0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F980E287-FF5A-C397-1D60-198735E572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2" name="Picture 1" descr="Nature Free Stock Photo - Public Domain Pictures">
            <a:extLst>
              <a:ext uri="{FF2B5EF4-FFF2-40B4-BE49-F238E27FC236}">
                <a16:creationId xmlns:a16="http://schemas.microsoft.com/office/drawing/2014/main" id="{D2E035DB-914C-28C2-FDB6-D996B1BE6D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0054" y="3451580"/>
            <a:ext cx="3727568" cy="2466862"/>
          </a:xfrm>
          <a:prstGeom prst="rect">
            <a:avLst/>
          </a:prstGeom>
        </p:spPr>
      </p:pic>
      <p:pic>
        <p:nvPicPr>
          <p:cNvPr id="8" name="Picture 7" descr="Ecosystem Function → News → Feed 3">
            <a:extLst>
              <a:ext uri="{FF2B5EF4-FFF2-40B4-BE49-F238E27FC236}">
                <a16:creationId xmlns:a16="http://schemas.microsoft.com/office/drawing/2014/main" id="{803696C2-B3D6-8C8D-51F2-8331283BAA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0053" y="1149848"/>
            <a:ext cx="3727568" cy="203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1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1D002-AED8-9ECA-CF9B-52291A75E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C1DF97E-071F-82C0-FA6A-6109356B0576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475A74AF-4A61-46EF-137E-BF06B54F464E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D662B63-F1E8-4E3F-B627-0F01A1D71C3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Introduction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21EC649-EF5D-CFA1-30A9-0EB629DCE29D}"/>
              </a:ext>
            </a:extLst>
          </p:cNvPr>
          <p:cNvSpPr txBox="1">
            <a:spLocks/>
          </p:cNvSpPr>
          <p:nvPr/>
        </p:nvSpPr>
        <p:spPr>
          <a:xfrm>
            <a:off x="1970314" y="1161823"/>
            <a:ext cx="9737272" cy="114957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How has your team used discovery throughout the sessions?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D55D80-CC89-6348-E7DC-8CAAD104EE65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A112C5-F00D-2B28-FD0F-1F14BBEEB0F6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Graphic 15" descr="Map with pin with solid fill">
              <a:extLst>
                <a:ext uri="{FF2B5EF4-FFF2-40B4-BE49-F238E27FC236}">
                  <a16:creationId xmlns:a16="http://schemas.microsoft.com/office/drawing/2014/main" id="{97D5C2E2-0BB8-5E91-17FD-5924371183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pic>
        <p:nvPicPr>
          <p:cNvPr id="7" name="Picture 6" descr="A paper with green and white bubbles&#10;&#10;AI-generated content may be incorrect.">
            <a:extLst>
              <a:ext uri="{FF2B5EF4-FFF2-40B4-BE49-F238E27FC236}">
                <a16:creationId xmlns:a16="http://schemas.microsoft.com/office/drawing/2014/main" id="{1C0913F2-6193-F875-9FBF-FF6EC712B2F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694" t="14546" r="2155" b="57811"/>
          <a:stretch/>
        </p:blipFill>
        <p:spPr>
          <a:xfrm>
            <a:off x="1480254" y="2438289"/>
            <a:ext cx="9253262" cy="3659762"/>
          </a:xfrm>
          <a:prstGeom prst="rect">
            <a:avLst/>
          </a:prstGeom>
        </p:spPr>
      </p:pic>
      <p:pic>
        <p:nvPicPr>
          <p:cNvPr id="8" name="Picture 7" descr="A purple square with a magnifying glass and a gear&#10;&#10;AI-generated content may be incorrect.">
            <a:extLst>
              <a:ext uri="{FF2B5EF4-FFF2-40B4-BE49-F238E27FC236}">
                <a16:creationId xmlns:a16="http://schemas.microsoft.com/office/drawing/2014/main" id="{1D33203C-47A5-289C-C8E3-11DB06E15D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4606" y="2939846"/>
            <a:ext cx="1966452" cy="196645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8291D59-FA5E-BB23-856E-8F79865DDF86}"/>
              </a:ext>
            </a:extLst>
          </p:cNvPr>
          <p:cNvSpPr txBox="1"/>
          <p:nvPr/>
        </p:nvSpPr>
        <p:spPr>
          <a:xfrm>
            <a:off x="3550099" y="2584502"/>
            <a:ext cx="604430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We explore new skills and ideas.</a:t>
            </a:r>
          </a:p>
        </p:txBody>
      </p:sp>
    </p:spTree>
    <p:extLst>
      <p:ext uri="{BB962C8B-B14F-4D97-AF65-F5344CB8AC3E}">
        <p14:creationId xmlns:p14="http://schemas.microsoft.com/office/powerpoint/2010/main" val="3954323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DC4FF-7078-ABFC-0D14-75FC0C47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16E39C1-003B-98F4-273E-AE591B18671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C2357C56-DAAD-962E-4BEC-D44B1CAB95B5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05608A5-C255-E7F1-7CFA-D98CAB18E56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Guiding Questions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8B70E2B9-0BBE-48C3-6447-3CDE88E4C5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9B88500-7E44-7E93-CC7B-22F05FF0BE0E}"/>
              </a:ext>
            </a:extLst>
          </p:cNvPr>
          <p:cNvSpPr txBox="1">
            <a:spLocks/>
          </p:cNvSpPr>
          <p:nvPr/>
        </p:nvSpPr>
        <p:spPr>
          <a:xfrm>
            <a:off x="1943099" y="2838346"/>
            <a:ext cx="7048616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jobs support biodiversity in the rainforest? </a:t>
            </a:r>
          </a:p>
          <a:p>
            <a:pPr marL="0" indent="0" fontAlgn="base">
              <a:buNone/>
            </a:pPr>
            <a:endParaRPr lang="en-US" sz="36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  <a:p>
            <a:pPr marL="0" indent="0" fontAlgn="base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 are some animals that people like to study? </a:t>
            </a:r>
          </a:p>
          <a:p>
            <a:pPr marL="0" indent="0" fontAlgn="base">
              <a:buNone/>
            </a:pPr>
            <a:endParaRPr lang="en-US" sz="36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  <a:p>
            <a:pPr marL="0" indent="0" fontAlgn="base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job studies wild animals in the rainforest? </a:t>
            </a:r>
          </a:p>
        </p:txBody>
      </p:sp>
      <p:pic>
        <p:nvPicPr>
          <p:cNvPr id="12" name="Graphic 11" descr="Badge Question Mark with solid fill">
            <a:extLst>
              <a:ext uri="{FF2B5EF4-FFF2-40B4-BE49-F238E27FC236}">
                <a16:creationId xmlns:a16="http://schemas.microsoft.com/office/drawing/2014/main" id="{EE008104-B07E-DCC7-7D73-524EBEB13A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2838346"/>
            <a:ext cx="1485900" cy="1485900"/>
          </a:xfrm>
          <a:prstGeom prst="rect">
            <a:avLst/>
          </a:prstGeom>
        </p:spPr>
      </p:pic>
      <p:pic>
        <p:nvPicPr>
          <p:cNvPr id="4" name="Picture 3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E557D226-7A84-917D-E95F-DDE2326C6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  <p:pic>
        <p:nvPicPr>
          <p:cNvPr id="2" name="Graphic 1" descr="Badge Question Mark with solid fill">
            <a:extLst>
              <a:ext uri="{FF2B5EF4-FFF2-40B4-BE49-F238E27FC236}">
                <a16:creationId xmlns:a16="http://schemas.microsoft.com/office/drawing/2014/main" id="{6E258303-6061-31E5-6928-56F6325252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493" y="4550605"/>
            <a:ext cx="14859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92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E51D2-E78B-7B53-C497-B57C11E95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A983078-4FF7-FB66-389C-61424361036E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5758EE5B-4BB8-711D-81B6-B02EE395FC8D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7FBEDFBF-A72C-3786-C959-96D66C34999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Activity 1 Tasks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6317587-F2DD-2677-8CF1-45B870EFF111}"/>
              </a:ext>
            </a:extLst>
          </p:cNvPr>
          <p:cNvSpPr txBox="1">
            <a:spLocks/>
          </p:cNvSpPr>
          <p:nvPr/>
        </p:nvSpPr>
        <p:spPr>
          <a:xfrm>
            <a:off x="1901829" y="1598686"/>
            <a:ext cx="9832971" cy="118871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Explore the biodiversity jobs on pages 5, 28, and 29.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FB7D1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D2FF947-C571-51A1-F29E-C7FEA8EAC00A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D1914DD-FDD2-C40E-1225-3FC1D8E6D25C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A5C2C50-0C06-F584-E9B6-F2F970FB72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0564756-81A4-E3F9-4652-24B493955DC7}"/>
              </a:ext>
            </a:extLst>
          </p:cNvPr>
          <p:cNvSpPr txBox="1"/>
          <p:nvPr/>
        </p:nvSpPr>
        <p:spPr>
          <a:xfrm>
            <a:off x="1901829" y="2683265"/>
            <a:ext cx="8702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jobs interest you?</a:t>
            </a:r>
            <a:endParaRPr lang="en-US" sz="3600" b="1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Picture 3" descr="A cartoon of a child wearing glasses&#10;&#10;AI-generated content may be incorrect.">
            <a:extLst>
              <a:ext uri="{FF2B5EF4-FFF2-40B4-BE49-F238E27FC236}">
                <a16:creationId xmlns:a16="http://schemas.microsoft.com/office/drawing/2014/main" id="{08FC09C0-86CA-3AC1-269B-5F12EAF05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6443" y="2042367"/>
            <a:ext cx="1756614" cy="405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82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7FE22-B196-FBE2-5592-A492EB9AF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10982E3-6BB5-EC2A-6B74-9F76874371D2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D85C67E3-EFF0-EB67-564C-5E06F1CA7B6A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D6609E64-6B65-4949-A094-363B49A472DE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Career Connections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71A4286-F9DC-D6CF-6B69-AEA923DE1FFA}"/>
              </a:ext>
            </a:extLst>
          </p:cNvPr>
          <p:cNvSpPr txBox="1">
            <a:spLocks/>
          </p:cNvSpPr>
          <p:nvPr/>
        </p:nvSpPr>
        <p:spPr>
          <a:xfrm>
            <a:off x="1357084" y="1250984"/>
            <a:ext cx="5008879" cy="66879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Wildlife Biologist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1C165F-D67D-A52A-7BC3-678ABDC46435}"/>
              </a:ext>
            </a:extLst>
          </p:cNvPr>
          <p:cNvGrpSpPr/>
          <p:nvPr/>
        </p:nvGrpSpPr>
        <p:grpSpPr>
          <a:xfrm>
            <a:off x="587828" y="1188256"/>
            <a:ext cx="731520" cy="7315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9953F08-2A74-E4A4-4FA0-412BDEF4A6FE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Earth globe: Americas with solid fill">
              <a:extLst>
                <a:ext uri="{FF2B5EF4-FFF2-40B4-BE49-F238E27FC236}">
                  <a16:creationId xmlns:a16="http://schemas.microsoft.com/office/drawing/2014/main" id="{299AB513-2E3A-318F-C134-1596B33ED05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60095" y="1192644"/>
              <a:ext cx="1094290" cy="109429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546983D-FE74-7D18-5A9F-780B1C0F074B}"/>
              </a:ext>
            </a:extLst>
          </p:cNvPr>
          <p:cNvSpPr txBox="1"/>
          <p:nvPr/>
        </p:nvSpPr>
        <p:spPr>
          <a:xfrm>
            <a:off x="6403699" y="1455897"/>
            <a:ext cx="533110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wildlife biologist studies animals in the rainforest to learn how they live and what they need to survive. </a:t>
            </a:r>
          </a:p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They help protect animals by finding ways to keep their homes safe. </a:t>
            </a:r>
          </a:p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They use tools like cameras and trackers to safely watch animals in their habitats.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653C53-165A-47BE-4B06-D0D5F0512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83" y="2175217"/>
            <a:ext cx="5581941" cy="368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411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60BD4-7BC7-4B2A-DB24-BA06008D6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B9C8983-D2C6-EF73-3F50-BB987C89D632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BD10BC6-3444-FCFE-BCCC-6975F751F2A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88DE9983-0A3F-78A0-7F19-92FEA1FCC018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Career Connections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E10B7F-3A77-57F8-5F57-EBB4A3A8B0E5}"/>
              </a:ext>
            </a:extLst>
          </p:cNvPr>
          <p:cNvSpPr txBox="1">
            <a:spLocks/>
          </p:cNvSpPr>
          <p:nvPr/>
        </p:nvSpPr>
        <p:spPr>
          <a:xfrm>
            <a:off x="1357084" y="1250984"/>
            <a:ext cx="6724235" cy="66879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Conservation Scientist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01FF6AC-10DA-5D97-3F32-3A16CCCFFE23}"/>
              </a:ext>
            </a:extLst>
          </p:cNvPr>
          <p:cNvGrpSpPr/>
          <p:nvPr/>
        </p:nvGrpSpPr>
        <p:grpSpPr>
          <a:xfrm>
            <a:off x="587828" y="1188256"/>
            <a:ext cx="731520" cy="7315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D2AB2B7-9014-5D6E-CC50-76C964CEAA71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Earth globe: Americas with solid fill">
              <a:extLst>
                <a:ext uri="{FF2B5EF4-FFF2-40B4-BE49-F238E27FC236}">
                  <a16:creationId xmlns:a16="http://schemas.microsoft.com/office/drawing/2014/main" id="{73E22ADE-F5F3-B669-2EEF-C91886DEC5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60095" y="1192644"/>
              <a:ext cx="1094290" cy="109429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E7F5F29-6119-2914-B0B1-FCF9FBA32E8F}"/>
              </a:ext>
            </a:extLst>
          </p:cNvPr>
          <p:cNvSpPr txBox="1"/>
          <p:nvPr/>
        </p:nvSpPr>
        <p:spPr>
          <a:xfrm>
            <a:off x="6388442" y="1976336"/>
            <a:ext cx="534635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conservation scientist helps take care of the rainforest and the animals that live there. </a:t>
            </a:r>
          </a:p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They find ways to protect nature and fix places that have been damaged. </a:t>
            </a:r>
          </a:p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They use maps and computer tools to plan how to protect nature and fix damaged areas.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1C9BA0-D742-7858-7700-D48ECFF495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83" y="2175218"/>
            <a:ext cx="5492329" cy="363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147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38068-932C-C060-3CC8-F3E9C1CEE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25F1433-C762-0278-BEA4-B8A855B8164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77EF8398-2A3F-8283-1D45-53586EF1F380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E4CF6794-8C6A-BD6B-5E3F-E93678AA7F9A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Career Connections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32AAB6C-F6FE-291F-26CD-C1884DC7DCD0}"/>
              </a:ext>
            </a:extLst>
          </p:cNvPr>
          <p:cNvSpPr txBox="1">
            <a:spLocks/>
          </p:cNvSpPr>
          <p:nvPr/>
        </p:nvSpPr>
        <p:spPr>
          <a:xfrm>
            <a:off x="1357085" y="1250984"/>
            <a:ext cx="4749800" cy="66879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Botanist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3838CB0-7144-F3E2-D2C3-18A3EE222485}"/>
              </a:ext>
            </a:extLst>
          </p:cNvPr>
          <p:cNvGrpSpPr/>
          <p:nvPr/>
        </p:nvGrpSpPr>
        <p:grpSpPr>
          <a:xfrm>
            <a:off x="587828" y="1188256"/>
            <a:ext cx="731520" cy="7315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C506FD8-6149-9726-8A77-987A65499B8C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Earth globe: Americas with solid fill">
              <a:extLst>
                <a:ext uri="{FF2B5EF4-FFF2-40B4-BE49-F238E27FC236}">
                  <a16:creationId xmlns:a16="http://schemas.microsoft.com/office/drawing/2014/main" id="{5380D2B5-7680-860E-E1F6-B3BCB0A6FA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60095" y="1192644"/>
              <a:ext cx="1094290" cy="109429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D00E396-CF10-E38E-AC25-6F4B64AC6CF5}"/>
              </a:ext>
            </a:extLst>
          </p:cNvPr>
          <p:cNvSpPr txBox="1"/>
          <p:nvPr/>
        </p:nvSpPr>
        <p:spPr>
          <a:xfrm>
            <a:off x="6622473" y="2056931"/>
            <a:ext cx="52647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botanist studies plants, trees, and flowers in the rainforest. </a:t>
            </a:r>
          </a:p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They help make sure plants stay healthy so animals and people can use them. </a:t>
            </a:r>
          </a:p>
          <a:p>
            <a:pPr lvl="0">
              <a:defRPr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They use magnifying tools and computers to look closely at plants and record what they see.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93CC7F-150E-CC9C-35E4-9549933B9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768" y="2154436"/>
            <a:ext cx="5675499" cy="377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088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7bc20cd-f3b5-4cb9-9099-b7d1e4c3c983">
      <UserInfo>
        <DisplayName>Christina Milligan</DisplayName>
        <AccountId>54</AccountId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  <TaxCatchAll xmlns="0bfdc619-4bd5-4a26-8e37-4be4446dc23a" xsi:nil="true"/>
  </documentManagement>
</p:properties>
</file>

<file path=customXml/itemProps1.xml><?xml version="1.0" encoding="utf-8"?>
<ds:datastoreItem xmlns:ds="http://schemas.openxmlformats.org/officeDocument/2006/customXml" ds:itemID="{1B977F2E-7ED1-46F3-B91F-4DA5D6F05487}"/>
</file>

<file path=customXml/itemProps2.xml><?xml version="1.0" encoding="utf-8"?>
<ds:datastoreItem xmlns:ds="http://schemas.openxmlformats.org/officeDocument/2006/customXml" ds:itemID="{EC88A93D-0E8B-42E7-8062-AAA49A10C835}"/>
</file>

<file path=customXml/itemProps3.xml><?xml version="1.0" encoding="utf-8"?>
<ds:datastoreItem xmlns:ds="http://schemas.openxmlformats.org/officeDocument/2006/customXml" ds:itemID="{2AEDA366-CBC0-473F-861C-11A69BDFA9C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1577</Words>
  <Application>Microsoft Office PowerPoint</Application>
  <PresentationFormat>Widescreen</PresentationFormat>
  <Paragraphs>161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Helvetica Neue</vt:lpstr>
      <vt:lpstr>Roboto</vt:lpstr>
      <vt:lpstr>Roboto Medium</vt:lpstr>
      <vt:lpstr>Office 2013 - 2022 Theme</vt:lpstr>
      <vt:lpstr>1_Office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2026-05-21T15:14:25Z</dcterms:created>
  <dcterms:modified xsi:type="dcterms:W3CDTF">2026-05-21T15:14:36Z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xd_ProgID">
    <vt:lpwstr/>
  </property>
  <property fmtid="{D5CDD505-2E9C-101B-9397-08002B2CF9AE}" pid="3" name="MediaServiceImageTags">
    <vt:lpwstr/>
  </property>
  <property fmtid="{D5CDD505-2E9C-101B-9397-08002B2CF9AE}" pid="4" name="ContentTypeId">
    <vt:lpwstr>0x01010008A997C5561FD94D82BEA37A4242D399</vt:lpwstr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lpwstr/>
  </property>
  <property fmtid="{D5CDD505-2E9C-101B-9397-08002B2CF9AE}" pid="10" name="Order">
    <vt:lpwstr>4542000.00000000</vt:lpwstr>
  </property>
  <property fmtid="{D5CDD505-2E9C-101B-9397-08002B2CF9AE}" pid="11" name="_SourceUrl">
    <vt:lpwstr/>
  </property>
  <property fmtid="{D5CDD505-2E9C-101B-9397-08002B2CF9AE}" pid="12" name="_SharedFileIndex">
    <vt:lpwstr/>
  </property>
</Properties>
</file>