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317" r:id="rId5"/>
    <p:sldId id="260" r:id="rId6"/>
    <p:sldId id="261" r:id="rId7"/>
    <p:sldId id="322" r:id="rId8"/>
    <p:sldId id="323" r:id="rId9"/>
    <p:sldId id="324" r:id="rId10"/>
    <p:sldId id="325" r:id="rId11"/>
    <p:sldId id="326" r:id="rId12"/>
    <p:sldId id="306" r:id="rId13"/>
    <p:sldId id="269" r:id="rId14"/>
    <p:sldId id="316" r:id="rId15"/>
    <p:sldId id="319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00823E"/>
    <a:srgbClr val="006933"/>
    <a:srgbClr val="147342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63F69-DBD1-4880-B3EF-C6E37005CFFB}" v="15" dt="2024-06-04T16:33:46.958"/>
    <p1510:client id="{47B8D7EB-03D7-4087-B90C-EFFC9BEE1E93}" v="1" dt="2024-06-04T20:00:01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68602" autoAdjust="0"/>
  </p:normalViewPr>
  <p:slideViewPr>
    <p:cSldViewPr snapToGrid="0">
      <p:cViewPr varScale="1">
        <p:scale>
          <a:sx n="77" d="100"/>
          <a:sy n="77" d="100"/>
        </p:scale>
        <p:origin x="2598" y="9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47B8D7EB-03D7-4087-B90C-EFFC9BEE1E93}"/>
    <pc:docChg chg="modSld">
      <pc:chgData name="Charlie Gibson" userId="05d73aa8-f094-42cf-9261-ec5251b97041" providerId="ADAL" clId="{47B8D7EB-03D7-4087-B90C-EFFC9BEE1E93}" dt="2024-06-04T20:00:10.646" v="17" actId="20577"/>
      <pc:docMkLst>
        <pc:docMk/>
      </pc:docMkLst>
      <pc:sldChg chg="modNotesTx">
        <pc:chgData name="Charlie Gibson" userId="05d73aa8-f094-42cf-9261-ec5251b97041" providerId="ADAL" clId="{47B8D7EB-03D7-4087-B90C-EFFC9BEE1E93}" dt="2024-06-04T20:00:10.646" v="17" actId="20577"/>
        <pc:sldMkLst>
          <pc:docMk/>
          <pc:sldMk cId="2893905146" sldId="316"/>
        </pc:sldMkLst>
      </pc:sldChg>
      <pc:sldChg chg="addSp modSp">
        <pc:chgData name="Charlie Gibson" userId="05d73aa8-f094-42cf-9261-ec5251b97041" providerId="ADAL" clId="{47B8D7EB-03D7-4087-B90C-EFFC9BEE1E93}" dt="2024-06-04T20:00:01.854" v="0"/>
        <pc:sldMkLst>
          <pc:docMk/>
          <pc:sldMk cId="2099297111" sldId="318"/>
        </pc:sldMkLst>
        <pc:picChg chg="add mod">
          <ac:chgData name="Charlie Gibson" userId="05d73aa8-f094-42cf-9261-ec5251b97041" providerId="ADAL" clId="{47B8D7EB-03D7-4087-B90C-EFFC9BEE1E93}" dt="2024-06-04T20:00:01.854" v="0"/>
          <ac:picMkLst>
            <pc:docMk/>
            <pc:sldMk cId="2099297111" sldId="318"/>
            <ac:picMk id="3" creationId="{B7BEDC87-B896-C4F9-CDB2-2338443684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</a:t>
            </a:r>
            <a:r>
              <a:rPr lang="en-US" sz="1200">
                <a:effectLst/>
                <a:latin typeface="Segoe UI" panose="020B0502040204020203" pitchFamily="34" charset="0"/>
              </a:rPr>
              <a:t>marine biologist does</a:t>
            </a:r>
            <a:r>
              <a:rPr lang="en-US" sz="1200" dirty="0">
                <a:effectLst/>
                <a:latin typeface="Segoe UI" panose="020B0502040204020203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Everything built in this session should be taken apart and returned to storage.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Fold the mat and store it in a place where it won’t get damaged.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Walk the team through how to access the appropriate lesson in the app.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If your team is new to coding, you could have them complete the Tutorial Activities.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The team will use only their SPIKE™ Essential set for this task.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The team will determine how to change motor direction and motor speed.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The team should use the SPIKE™ Essential set to modify their boat.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Career connections in the Engineering Notebook highlight jobs related to oceans.</a:t>
            </a:r>
          </a:p>
          <a:p>
            <a:pPr marL="0" indent="0" algn="l">
              <a:buFont typeface="+mj-lt"/>
              <a:buNone/>
            </a:pPr>
            <a:endParaRPr lang="en-US" b="1" dirty="0"/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Explore different jobs and careers related to the arts.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Research what it takes to become and expert in one of the jobs that was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Have Fun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Read the definition for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to the team. </a:t>
            </a:r>
            <a:r>
              <a:rPr lang="en-US" sz="1800" b="0" i="1" u="none" strike="noStrike" baseline="0" dirty="0">
                <a:latin typeface="Arial-ItalicMT"/>
              </a:rPr>
              <a:t>(see TMG page 5)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Talk about what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is.  Have the team provide examples of this Core Value.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Extension: Have everyone draw a picture of an example of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on the Core Values page in their </a:t>
            </a:r>
            <a:r>
              <a:rPr lang="en-US" sz="1800" b="0" i="1" u="none" strike="noStrike" baseline="0" dirty="0">
                <a:latin typeface="Arial-ItalicMT"/>
              </a:rPr>
              <a:t>Engineering Notebook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Lesson 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model go in a different direction or rotate at a different speed.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below for how to change the program.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program based on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your new program.  See what happens.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The team will only use their LEGO Education SPIKE™ Essential set for this session. 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model go in a different direction or rotate at a different speed.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below for how to change the program.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program based on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your new program.  See what happens.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The team will only use their LEGO Education SPIKE™ Essential set for this session. 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model go in a different direction or rotate at a different speed.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below for how to change the program.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program based on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your new program.  See what happens.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The team will only use their LEGO Education SPIKE™ Essential set for this session. 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Team Boat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algn="l"/>
            <a:r>
              <a:rPr lang="en-US" sz="1200" b="0" i="0" u="none" strike="noStrike" baseline="0" dirty="0">
                <a:latin typeface="ArialMT"/>
              </a:rPr>
              <a:t>Modify the boat model from the previous task so it represents your team. Will you need special tools or equipment?</a:t>
            </a: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Change the program to launch your team boat in the sunlight zone. Try it out!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will determine how to change motor direction and motor speed.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should use the SPIKE™ Essential set to modify their boat.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connections in the Engineering Notebook highlight jobs related to oceans.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Theater Stage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algn="l"/>
            <a:r>
              <a:rPr lang="en-US" sz="1200" b="0" i="0" u="none" strike="noStrike" baseline="0" dirty="0">
                <a:latin typeface="ArialMT"/>
              </a:rPr>
              <a:t>Modify the boat model from the previous task so it represents your team. Will you need special tools or equipment?</a:t>
            </a: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Change the program to launch your team boat in the sunlight zone. Try it out!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will determine how to change motor direction and motor speed.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should use the SPIKE™ Essential set to modify their boat.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connections in the Engineering Notebook highlight jobs related to oceans.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what they did in the session.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motor coding skills they learned.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where the sunlight zone is on the mat and talk about the life found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0" y="1702051"/>
            <a:ext cx="4303399" cy="3002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Sunlight Zone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3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7" name="Picture 6" descr="A box with toys on it&#10;&#10;Description automatically generated">
            <a:extLst>
              <a:ext uri="{FF2B5EF4-FFF2-40B4-BE49-F238E27FC236}">
                <a16:creationId xmlns:a16="http://schemas.microsoft.com/office/drawing/2014/main" id="{C9BEF688-3743-8F7F-D441-470417790B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5134"/>
            <a:ext cx="4079932" cy="2067731"/>
          </a:xfrm>
          <a:prstGeom prst="rect">
            <a:avLst/>
          </a:prstGeom>
        </p:spPr>
      </p:pic>
      <p:pic>
        <p:nvPicPr>
          <p:cNvPr id="8" name="Picture 7" descr="A logo with a submarine&#10;&#10;Description automatically generated">
            <a:extLst>
              <a:ext uri="{FF2B5EF4-FFF2-40B4-BE49-F238E27FC236}">
                <a16:creationId xmlns:a16="http://schemas.microsoft.com/office/drawing/2014/main" id="{4B612FC3-804D-8D4F-9C40-7267170C85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9" name="Picture 8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44BF19FC-15A1-BFC4-EC28-B3198E35AB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FACF5-BEE3-A949-5712-35ED7D2D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1" y="2151585"/>
            <a:ext cx="8408717" cy="25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3" name="Picture 2" descr="A logo with a submarine&#10;&#10;Description automatically generated">
            <a:extLst>
              <a:ext uri="{FF2B5EF4-FFF2-40B4-BE49-F238E27FC236}">
                <a16:creationId xmlns:a16="http://schemas.microsoft.com/office/drawing/2014/main" id="{B7BEDC87-B896-C4F9-CDB2-233844368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728237"/>
            <a:ext cx="2286000" cy="4090083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build the LEGO® model from the lesson and explore motor coding blocks.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learn about the living things in the ocean’s sunlight zone.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change the program so the LEGO model moves in a different way?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build and code the LEGO model using motor blocks?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add to the boat model?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tools does a marine biologist use when studying ocean animals?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191194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launch the boat at a different speed?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52D0C1AE-81B8-4909-A165-396C90E13F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008" y="3343435"/>
            <a:ext cx="2807925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enjoyed and celebrated what we did!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Let’s Have Fun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Fun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Fun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507311" y="389821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C74E23C-1A90-42D3-A193-0135FBC288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1" y="1272014"/>
            <a:ext cx="205740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BCA10C-17CC-381A-0368-39A2A0334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12" y="4279903"/>
            <a:ext cx="13864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28041"/>
            <a:ext cx="5698236" cy="46866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Open the SPIKE™ Essential app.  Complete your lesson.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Make the model go in a different direction or rotate at a different speed.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 – Boat Trip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988431"/>
            <a:ext cx="2069785" cy="3820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DAC6F-F365-64FB-0FAD-F850A9BB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289712"/>
            <a:ext cx="3108960" cy="109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E32069-ED53-FA1F-5BA1-EF903198B9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325" y="1556868"/>
            <a:ext cx="1920240" cy="13220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116EA2-6965-4162-2E33-FFB2730B7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968" y="3104487"/>
            <a:ext cx="1836853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F7D502F5-A310-8DF7-09A0-A4D4FBEBC3FA}"/>
              </a:ext>
            </a:extLst>
          </p:cNvPr>
          <p:cNvSpPr/>
          <p:nvPr/>
        </p:nvSpPr>
        <p:spPr>
          <a:xfrm>
            <a:off x="6886363" y="988431"/>
            <a:ext cx="2014668" cy="44805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BC71B5E-567D-3CFE-595F-EC11CDA9C227}"/>
              </a:ext>
            </a:extLst>
          </p:cNvPr>
          <p:cNvSpPr txBox="1">
            <a:spLocks/>
          </p:cNvSpPr>
          <p:nvPr/>
        </p:nvSpPr>
        <p:spPr>
          <a:xfrm>
            <a:off x="781050" y="1367742"/>
            <a:ext cx="6050195" cy="123134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Write down your ideas below for how to change the program.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7167A-333B-D3B6-E0E3-C120AC82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04" y="3639321"/>
            <a:ext cx="1432684" cy="1548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D622B-75AE-3491-22A5-111112473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99" y="2490772"/>
            <a:ext cx="5706615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C679E-7468-E7D5-78FA-59DA5AF200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36" y="1751065"/>
            <a:ext cx="1361921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33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7F6256-1362-0423-8066-EE68225D4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5" t="10799" r="4734" b="4515"/>
          <a:stretch/>
        </p:blipFill>
        <p:spPr>
          <a:xfrm>
            <a:off x="3456579" y="2898587"/>
            <a:ext cx="3169085" cy="32032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BC71B5E-567D-3CFE-595F-EC11CDA9C227}"/>
              </a:ext>
            </a:extLst>
          </p:cNvPr>
          <p:cNvSpPr txBox="1">
            <a:spLocks/>
          </p:cNvSpPr>
          <p:nvPr/>
        </p:nvSpPr>
        <p:spPr>
          <a:xfrm>
            <a:off x="781051" y="1367742"/>
            <a:ext cx="5698236" cy="481506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Modify the program based on your ideas.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Run your new program.  See what happens.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C48478-47E0-D8E1-4D3A-34435D5A39C9}"/>
              </a:ext>
            </a:extLst>
          </p:cNvPr>
          <p:cNvSpPr/>
          <p:nvPr/>
        </p:nvSpPr>
        <p:spPr>
          <a:xfrm>
            <a:off x="6831246" y="988431"/>
            <a:ext cx="2069785" cy="3820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02AB95-7F64-B439-A667-C99D69EF6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4" t="6770" r="11145" b="8057"/>
          <a:stretch/>
        </p:blipFill>
        <p:spPr>
          <a:xfrm>
            <a:off x="6956490" y="1553056"/>
            <a:ext cx="1860285" cy="1325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3E3024-ED07-B646-2FAD-B09B76CEC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3"/>
          <a:stretch/>
        </p:blipFill>
        <p:spPr>
          <a:xfrm>
            <a:off x="6977623" y="3091583"/>
            <a:ext cx="1818018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795948"/>
            <a:ext cx="4870276" cy="3136321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ArialMT"/>
              </a:rPr>
              <a:t>Modify the boat model from the previous task so it represents your team. </a:t>
            </a:r>
          </a:p>
          <a:p>
            <a:pPr algn="l"/>
            <a:r>
              <a:rPr lang="en-US" sz="2800" b="0" i="0" u="none" strike="noStrike" baseline="0" dirty="0">
                <a:latin typeface="ArialMT"/>
              </a:rPr>
              <a:t>Will you need special tools or equipment?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Team Boat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C9E630-CE88-A75F-26F1-1C78C08AAF1F}"/>
              </a:ext>
            </a:extLst>
          </p:cNvPr>
          <p:cNvSpPr/>
          <p:nvPr/>
        </p:nvSpPr>
        <p:spPr>
          <a:xfrm>
            <a:off x="6831246" y="1239890"/>
            <a:ext cx="2069785" cy="46808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822F4A-8E9B-E04D-5D7E-F2C52625A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4" t="6770" r="11145" b="8057"/>
          <a:stretch/>
        </p:blipFill>
        <p:spPr>
          <a:xfrm>
            <a:off x="6956490" y="1724506"/>
            <a:ext cx="1860285" cy="1325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3E033B-C56A-1B09-0789-AEBD6BFE0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3"/>
          <a:stretch/>
        </p:blipFill>
        <p:spPr>
          <a:xfrm>
            <a:off x="6977623" y="3183023"/>
            <a:ext cx="1818018" cy="13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6BE40-43D0-F39E-5897-4DF9D687CC5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531" y="4621032"/>
            <a:ext cx="1722202" cy="11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349" y="1399910"/>
            <a:ext cx="4218971" cy="341212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Open the SPIKE™ Essential app.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pPr algn="l"/>
            <a:r>
              <a:rPr lang="en-US" sz="3200" b="0" i="0" u="none" strike="noStrike" baseline="0" dirty="0">
                <a:latin typeface="ArialMT"/>
              </a:rPr>
              <a:t>Change the program to launch your team boat in the sunlight zone. Try it out!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7C655-9859-1C6A-7CB1-E853610566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7626">
            <a:off x="4938543" y="1981735"/>
            <a:ext cx="3761282" cy="25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26855"/>
            <a:ext cx="5295146" cy="477663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 the motor coding skills you learned.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Show where the sunlight zone is on the mat and talk about the life found there.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6192148" y="1471974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3796" y="3615171"/>
            <a:ext cx="29442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181C1-9030-4BAA-8E09-45E48DC5CA7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2579</TotalTime>
  <Words>1435</Words>
  <Application>Microsoft Office PowerPoint</Application>
  <PresentationFormat>On-screen Show (4:3)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Segoe UI</vt:lpstr>
      <vt:lpstr>Office Theme</vt:lpstr>
      <vt:lpstr>PowerPoint Presentation</vt:lpstr>
      <vt:lpstr>Guiding Questions</vt:lpstr>
      <vt:lpstr>Introduction – Let’s Have Fun</vt:lpstr>
      <vt:lpstr>Activity 1 – Boat Trip</vt:lpstr>
      <vt:lpstr>Activity 1</vt:lpstr>
      <vt:lpstr>Activity 1</vt:lpstr>
      <vt:lpstr>Activity 2 – Team Boat</vt:lpstr>
      <vt:lpstr>Activity 2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58</cp:revision>
  <dcterms:created xsi:type="dcterms:W3CDTF">2020-04-21T20:33:01Z</dcterms:created>
  <dcterms:modified xsi:type="dcterms:W3CDTF">2024-06-04T20:00:12Z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