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16"/>
  </p:notesMasterIdLst>
  <p:sldIdLst>
    <p:sldId id="324" r:id="rId5"/>
    <p:sldId id="260" r:id="rId6"/>
    <p:sldId id="323" r:id="rId7"/>
    <p:sldId id="289" r:id="rId8"/>
    <p:sldId id="285" r:id="rId9"/>
    <p:sldId id="290" r:id="rId10"/>
    <p:sldId id="326" r:id="rId11"/>
    <p:sldId id="306" r:id="rId12"/>
    <p:sldId id="269" r:id="rId13"/>
    <p:sldId id="319" r:id="rId14"/>
    <p:sldId id="325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hy Morgan" initials="KM" lastIdx="18" clrIdx="0">
    <p:extLst>
      <p:ext uri="{19B8F6BF-5375-455C-9EA6-DF929625EA0E}">
        <p15:presenceInfo xmlns:p15="http://schemas.microsoft.com/office/powerpoint/2012/main" userId="S::kmorgan@firstinspires.org::19752d8f-270a-426b-91ad-1bf5c79275bc" providerId="AD"/>
      </p:ext>
    </p:extLst>
  </p:cmAuthor>
  <p:cmAuthor id="2" name="Tammy Pankey" initials="TP" lastIdx="17" clrIdx="1">
    <p:extLst>
      <p:ext uri="{19B8F6BF-5375-455C-9EA6-DF929625EA0E}">
        <p15:presenceInfo xmlns:p15="http://schemas.microsoft.com/office/powerpoint/2012/main" userId="S::tpankey@firstinspires.org::89b84b47-0384-4d66-b56e-dc00ebdb68c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7342"/>
    <a:srgbClr val="006933"/>
    <a:srgbClr val="00A651"/>
    <a:srgbClr val="4472C4"/>
    <a:srgbClr val="FF781D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CBFC4B-662C-4AE9-A114-25B391C7D4B1}" v="6" dt="2024-06-06T16:13:48.0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90"/>
    <p:restoredTop sz="67891" autoAdjust="0"/>
  </p:normalViewPr>
  <p:slideViewPr>
    <p:cSldViewPr snapToGrid="0">
      <p:cViewPr varScale="1">
        <p:scale>
          <a:sx n="77" d="100"/>
          <a:sy n="77" d="100"/>
        </p:scale>
        <p:origin x="2988" y="66"/>
      </p:cViewPr>
      <p:guideLst>
        <p:guide orient="horz" pos="2160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lie Gibson" userId="05d73aa8-f094-42cf-9261-ec5251b97041" providerId="ADAL" clId="{0CCBFC4B-662C-4AE9-A114-25B391C7D4B1}"/>
    <pc:docChg chg="undo custSel modSld">
      <pc:chgData name="Charlie Gibson" userId="05d73aa8-f094-42cf-9261-ec5251b97041" providerId="ADAL" clId="{0CCBFC4B-662C-4AE9-A114-25B391C7D4B1}" dt="2024-06-06T16:12:25.449" v="62"/>
      <pc:docMkLst>
        <pc:docMk/>
      </pc:docMkLst>
      <pc:sldChg chg="modSp mod modNotesTx">
        <pc:chgData name="Charlie Gibson" userId="05d73aa8-f094-42cf-9261-ec5251b97041" providerId="ADAL" clId="{0CCBFC4B-662C-4AE9-A114-25B391C7D4B1}" dt="2024-06-06T16:09:10.371" v="30" actId="6549"/>
        <pc:sldMkLst>
          <pc:docMk/>
          <pc:sldMk cId="1717468709" sldId="260"/>
        </pc:sldMkLst>
        <pc:spChg chg="mod">
          <ac:chgData name="Charlie Gibson" userId="05d73aa8-f094-42cf-9261-ec5251b97041" providerId="ADAL" clId="{0CCBFC4B-662C-4AE9-A114-25B391C7D4B1}" dt="2024-06-06T16:08:29.625" v="13" actId="20577"/>
          <ac:spMkLst>
            <pc:docMk/>
            <pc:sldMk cId="1717468709" sldId="260"/>
            <ac:spMk id="11" creationId="{9F45DFF6-EE04-4A18-8898-D4C1CE4A06C7}"/>
          </ac:spMkLst>
        </pc:spChg>
      </pc:sldChg>
      <pc:sldChg chg="addSp delSp modSp mod modNotesTx">
        <pc:chgData name="Charlie Gibson" userId="05d73aa8-f094-42cf-9261-ec5251b97041" providerId="ADAL" clId="{0CCBFC4B-662C-4AE9-A114-25B391C7D4B1}" dt="2024-06-06T16:11:56.288" v="52"/>
        <pc:sldMkLst>
          <pc:docMk/>
          <pc:sldMk cId="3098548790" sldId="285"/>
        </pc:sldMkLst>
        <pc:picChg chg="add mod">
          <ac:chgData name="Charlie Gibson" userId="05d73aa8-f094-42cf-9261-ec5251b97041" providerId="ADAL" clId="{0CCBFC4B-662C-4AE9-A114-25B391C7D4B1}" dt="2024-06-06T16:10:04.997" v="37" actId="1076"/>
          <ac:picMkLst>
            <pc:docMk/>
            <pc:sldMk cId="3098548790" sldId="285"/>
            <ac:picMk id="3" creationId="{E2BB281E-D64E-9280-FDA6-F023A13A874A}"/>
          </ac:picMkLst>
        </pc:picChg>
        <pc:picChg chg="del">
          <ac:chgData name="Charlie Gibson" userId="05d73aa8-f094-42cf-9261-ec5251b97041" providerId="ADAL" clId="{0CCBFC4B-662C-4AE9-A114-25B391C7D4B1}" dt="2024-06-06T16:09:48.543" v="31" actId="478"/>
          <ac:picMkLst>
            <pc:docMk/>
            <pc:sldMk cId="3098548790" sldId="285"/>
            <ac:picMk id="5" creationId="{664334D7-B8A9-6E83-EBA2-3AE1603BEB80}"/>
          </ac:picMkLst>
        </pc:picChg>
        <pc:picChg chg="add mod ord">
          <ac:chgData name="Charlie Gibson" userId="05d73aa8-f094-42cf-9261-ec5251b97041" providerId="ADAL" clId="{0CCBFC4B-662C-4AE9-A114-25B391C7D4B1}" dt="2024-06-06T16:11:03.910" v="51" actId="167"/>
          <ac:picMkLst>
            <pc:docMk/>
            <pc:sldMk cId="3098548790" sldId="285"/>
            <ac:picMk id="7" creationId="{C06BDD3C-92C3-F438-C404-9490EF97E565}"/>
          </ac:picMkLst>
        </pc:picChg>
        <pc:picChg chg="add mod">
          <ac:chgData name="Charlie Gibson" userId="05d73aa8-f094-42cf-9261-ec5251b97041" providerId="ADAL" clId="{0CCBFC4B-662C-4AE9-A114-25B391C7D4B1}" dt="2024-06-06T16:10:32.214" v="44" actId="1076"/>
          <ac:picMkLst>
            <pc:docMk/>
            <pc:sldMk cId="3098548790" sldId="285"/>
            <ac:picMk id="10" creationId="{6F95F7FE-C169-F838-60DD-50E7006815B5}"/>
          </ac:picMkLst>
        </pc:picChg>
        <pc:picChg chg="del">
          <ac:chgData name="Charlie Gibson" userId="05d73aa8-f094-42cf-9261-ec5251b97041" providerId="ADAL" clId="{0CCBFC4B-662C-4AE9-A114-25B391C7D4B1}" dt="2024-06-06T16:10:06.276" v="38" actId="478"/>
          <ac:picMkLst>
            <pc:docMk/>
            <pc:sldMk cId="3098548790" sldId="285"/>
            <ac:picMk id="11" creationId="{AE29AAC9-63BC-5A58-CD6E-A30662EA0EDE}"/>
          </ac:picMkLst>
        </pc:picChg>
        <pc:picChg chg="del">
          <ac:chgData name="Charlie Gibson" userId="05d73aa8-f094-42cf-9261-ec5251b97041" providerId="ADAL" clId="{0CCBFC4B-662C-4AE9-A114-25B391C7D4B1}" dt="2024-06-06T16:09:49.430" v="32" actId="478"/>
          <ac:picMkLst>
            <pc:docMk/>
            <pc:sldMk cId="3098548790" sldId="285"/>
            <ac:picMk id="12" creationId="{748EA8FC-AF23-9DF1-9B5C-50344A681C49}"/>
          </ac:picMkLst>
        </pc:picChg>
        <pc:picChg chg="add mod modCrop">
          <ac:chgData name="Charlie Gibson" userId="05d73aa8-f094-42cf-9261-ec5251b97041" providerId="ADAL" clId="{0CCBFC4B-662C-4AE9-A114-25B391C7D4B1}" dt="2024-06-06T16:10:57.325" v="49" actId="14100"/>
          <ac:picMkLst>
            <pc:docMk/>
            <pc:sldMk cId="3098548790" sldId="285"/>
            <ac:picMk id="14" creationId="{FE0C00CA-5900-134C-9054-D424AF184505}"/>
          </ac:picMkLst>
        </pc:picChg>
      </pc:sldChg>
      <pc:sldChg chg="addSp delSp modSp mod modNotesTx">
        <pc:chgData name="Charlie Gibson" userId="05d73aa8-f094-42cf-9261-ec5251b97041" providerId="ADAL" clId="{0CCBFC4B-662C-4AE9-A114-25B391C7D4B1}" dt="2024-06-06T16:12:16.524" v="61" actId="1076"/>
        <pc:sldMkLst>
          <pc:docMk/>
          <pc:sldMk cId="1147818613" sldId="290"/>
        </pc:sldMkLst>
        <pc:picChg chg="add mod">
          <ac:chgData name="Charlie Gibson" userId="05d73aa8-f094-42cf-9261-ec5251b97041" providerId="ADAL" clId="{0CCBFC4B-662C-4AE9-A114-25B391C7D4B1}" dt="2024-06-06T16:12:16.524" v="61" actId="1076"/>
          <ac:picMkLst>
            <pc:docMk/>
            <pc:sldMk cId="1147818613" sldId="290"/>
            <ac:picMk id="5" creationId="{F0137A38-0612-E221-D92F-4839F365538E}"/>
          </ac:picMkLst>
        </pc:picChg>
        <pc:picChg chg="del">
          <ac:chgData name="Charlie Gibson" userId="05d73aa8-f094-42cf-9261-ec5251b97041" providerId="ADAL" clId="{0CCBFC4B-662C-4AE9-A114-25B391C7D4B1}" dt="2024-06-06T16:12:05.033" v="54" actId="478"/>
          <ac:picMkLst>
            <pc:docMk/>
            <pc:sldMk cId="1147818613" sldId="290"/>
            <ac:picMk id="11" creationId="{C40AE0CF-9B1D-4BD8-59F1-093E6F48A13D}"/>
          </ac:picMkLst>
        </pc:picChg>
      </pc:sldChg>
      <pc:sldChg chg="addSp delSp modSp mod">
        <pc:chgData name="Charlie Gibson" userId="05d73aa8-f094-42cf-9261-ec5251b97041" providerId="ADAL" clId="{0CCBFC4B-662C-4AE9-A114-25B391C7D4B1}" dt="2024-06-06T16:07:00.920" v="7" actId="478"/>
        <pc:sldMkLst>
          <pc:docMk/>
          <pc:sldMk cId="1432054062" sldId="324"/>
        </pc:sldMkLst>
        <pc:picChg chg="del">
          <ac:chgData name="Charlie Gibson" userId="05d73aa8-f094-42cf-9261-ec5251b97041" providerId="ADAL" clId="{0CCBFC4B-662C-4AE9-A114-25B391C7D4B1}" dt="2024-06-06T16:06:19.531" v="0" actId="478"/>
          <ac:picMkLst>
            <pc:docMk/>
            <pc:sldMk cId="1432054062" sldId="324"/>
            <ac:picMk id="2" creationId="{578E8AE2-1DBC-6DFF-2F94-D415CE94B5FD}"/>
          </ac:picMkLst>
        </pc:picChg>
        <pc:picChg chg="del">
          <ac:chgData name="Charlie Gibson" userId="05d73aa8-f094-42cf-9261-ec5251b97041" providerId="ADAL" clId="{0CCBFC4B-662C-4AE9-A114-25B391C7D4B1}" dt="2024-06-06T16:06:20.119" v="1" actId="478"/>
          <ac:picMkLst>
            <pc:docMk/>
            <pc:sldMk cId="1432054062" sldId="324"/>
            <ac:picMk id="3" creationId="{EBEAB999-BB33-3A0E-B1ED-749CC90458A1}"/>
          </ac:picMkLst>
        </pc:picChg>
        <pc:picChg chg="add del">
          <ac:chgData name="Charlie Gibson" userId="05d73aa8-f094-42cf-9261-ec5251b97041" providerId="ADAL" clId="{0CCBFC4B-662C-4AE9-A114-25B391C7D4B1}" dt="2024-06-06T16:06:59.212" v="6" actId="478"/>
          <ac:picMkLst>
            <pc:docMk/>
            <pc:sldMk cId="1432054062" sldId="324"/>
            <ac:picMk id="4" creationId="{F7A978A9-B914-663B-68A1-59C422D79135}"/>
          </ac:picMkLst>
        </pc:picChg>
        <pc:picChg chg="add mod">
          <ac:chgData name="Charlie Gibson" userId="05d73aa8-f094-42cf-9261-ec5251b97041" providerId="ADAL" clId="{0CCBFC4B-662C-4AE9-A114-25B391C7D4B1}" dt="2024-06-06T16:06:52.560" v="4"/>
          <ac:picMkLst>
            <pc:docMk/>
            <pc:sldMk cId="1432054062" sldId="324"/>
            <ac:picMk id="7" creationId="{7A9EDA46-68C4-6A50-8E51-608B2651FEF5}"/>
          </ac:picMkLst>
        </pc:picChg>
        <pc:picChg chg="add mod">
          <ac:chgData name="Charlie Gibson" userId="05d73aa8-f094-42cf-9261-ec5251b97041" providerId="ADAL" clId="{0CCBFC4B-662C-4AE9-A114-25B391C7D4B1}" dt="2024-06-06T16:06:52.560" v="4"/>
          <ac:picMkLst>
            <pc:docMk/>
            <pc:sldMk cId="1432054062" sldId="324"/>
            <ac:picMk id="8" creationId="{7487F7D1-B324-896C-52E0-3C29A72EBD62}"/>
          </ac:picMkLst>
        </pc:picChg>
        <pc:picChg chg="add del mod">
          <ac:chgData name="Charlie Gibson" userId="05d73aa8-f094-42cf-9261-ec5251b97041" providerId="ADAL" clId="{0CCBFC4B-662C-4AE9-A114-25B391C7D4B1}" dt="2024-06-06T16:07:00.920" v="7" actId="478"/>
          <ac:picMkLst>
            <pc:docMk/>
            <pc:sldMk cId="1432054062" sldId="324"/>
            <ac:picMk id="9" creationId="{75BB95EA-F986-C9F2-8BB6-F13A08D0013A}"/>
          </ac:picMkLst>
        </pc:picChg>
      </pc:sldChg>
      <pc:sldChg chg="addSp delSp modSp mod">
        <pc:chgData name="Charlie Gibson" userId="05d73aa8-f094-42cf-9261-ec5251b97041" providerId="ADAL" clId="{0CCBFC4B-662C-4AE9-A114-25B391C7D4B1}" dt="2024-06-06T16:07:26.006" v="8"/>
        <pc:sldMkLst>
          <pc:docMk/>
          <pc:sldMk cId="470164121" sldId="325"/>
        </pc:sldMkLst>
        <pc:spChg chg="add mod">
          <ac:chgData name="Charlie Gibson" userId="05d73aa8-f094-42cf-9261-ec5251b97041" providerId="ADAL" clId="{0CCBFC4B-662C-4AE9-A114-25B391C7D4B1}" dt="2024-06-06T16:07:26.006" v="8"/>
          <ac:spMkLst>
            <pc:docMk/>
            <pc:sldMk cId="470164121" sldId="325"/>
            <ac:spMk id="3" creationId="{9C39CBBD-C510-8510-2B64-74FD58BF757D}"/>
          </ac:spMkLst>
        </pc:spChg>
        <pc:spChg chg="del">
          <ac:chgData name="Charlie Gibson" userId="05d73aa8-f094-42cf-9261-ec5251b97041" providerId="ADAL" clId="{0CCBFC4B-662C-4AE9-A114-25B391C7D4B1}" dt="2024-06-06T16:06:42.182" v="3" actId="478"/>
          <ac:spMkLst>
            <pc:docMk/>
            <pc:sldMk cId="470164121" sldId="325"/>
            <ac:spMk id="10" creationId="{42CF4DDD-65CC-5BC7-1F2C-ACEB334E8338}"/>
          </ac:spMkLst>
        </pc:spChg>
        <pc:picChg chg="del">
          <ac:chgData name="Charlie Gibson" userId="05d73aa8-f094-42cf-9261-ec5251b97041" providerId="ADAL" clId="{0CCBFC4B-662C-4AE9-A114-25B391C7D4B1}" dt="2024-06-06T16:06:40.939" v="2" actId="478"/>
          <ac:picMkLst>
            <pc:docMk/>
            <pc:sldMk cId="470164121" sldId="325"/>
            <ac:picMk id="4" creationId="{92F92D16-3291-3234-3FCD-5EFA51CBC5E7}"/>
          </ac:picMkLst>
        </pc:picChg>
        <pc:picChg chg="add mod">
          <ac:chgData name="Charlie Gibson" userId="05d73aa8-f094-42cf-9261-ec5251b97041" providerId="ADAL" clId="{0CCBFC4B-662C-4AE9-A114-25B391C7D4B1}" dt="2024-06-06T16:07:26.006" v="8"/>
          <ac:picMkLst>
            <pc:docMk/>
            <pc:sldMk cId="470164121" sldId="325"/>
            <ac:picMk id="5" creationId="{343F623A-3484-A3FE-01A5-5B3993E9C283}"/>
          </ac:picMkLst>
        </pc:picChg>
      </pc:sldChg>
      <pc:sldChg chg="modNotesTx">
        <pc:chgData name="Charlie Gibson" userId="05d73aa8-f094-42cf-9261-ec5251b97041" providerId="ADAL" clId="{0CCBFC4B-662C-4AE9-A114-25B391C7D4B1}" dt="2024-06-06T16:12:25.449" v="62"/>
        <pc:sldMkLst>
          <pc:docMk/>
          <pc:sldMk cId="1190770606" sldId="326"/>
        </pc:sldMkLst>
      </pc:sldChg>
    </pc:docChg>
  </pc:docChgLst>
  <pc:docChgLst>
    <pc:chgData name="Tammy Pankey" userId="89b84b47-0384-4d66-b56e-dc00ebdb68cf" providerId="ADAL" clId="{5D25A495-3F33-480C-A1DD-40AB52E16363}"/>
    <pc:docChg chg="custSel modSld">
      <pc:chgData name="Tammy Pankey" userId="89b84b47-0384-4d66-b56e-dc00ebdb68cf" providerId="ADAL" clId="{5D25A495-3F33-480C-A1DD-40AB52E16363}" dt="2023-05-22T20:22:55.320" v="24" actId="1037"/>
      <pc:docMkLst>
        <pc:docMk/>
      </pc:docMkLst>
      <pc:sldChg chg="modSp mod">
        <pc:chgData name="Tammy Pankey" userId="89b84b47-0384-4d66-b56e-dc00ebdb68cf" providerId="ADAL" clId="{5D25A495-3F33-480C-A1DD-40AB52E16363}" dt="2023-05-22T20:18:53.398" v="4" actId="20577"/>
        <pc:sldMkLst>
          <pc:docMk/>
          <pc:sldMk cId="1717468709" sldId="260"/>
        </pc:sldMkLst>
        <pc:spChg chg="mod">
          <ac:chgData name="Tammy Pankey" userId="89b84b47-0384-4d66-b56e-dc00ebdb68cf" providerId="ADAL" clId="{5D25A495-3F33-480C-A1DD-40AB52E16363}" dt="2023-05-22T20:18:53.398" v="4" actId="20577"/>
          <ac:spMkLst>
            <pc:docMk/>
            <pc:sldMk cId="1717468709" sldId="260"/>
            <ac:spMk id="14" creationId="{4F5A9C7E-C2D0-4F93-BC6B-DBADE1AF2924}"/>
          </ac:spMkLst>
        </pc:spChg>
      </pc:sldChg>
      <pc:sldChg chg="modNotesTx">
        <pc:chgData name="Tammy Pankey" userId="89b84b47-0384-4d66-b56e-dc00ebdb68cf" providerId="ADAL" clId="{5D25A495-3F33-480C-A1DD-40AB52E16363}" dt="2023-05-22T20:19:24.059" v="7" actId="20577"/>
        <pc:sldMkLst>
          <pc:docMk/>
          <pc:sldMk cId="2951668690" sldId="269"/>
        </pc:sldMkLst>
      </pc:sldChg>
      <pc:sldChg chg="addSp delSp modSp mod">
        <pc:chgData name="Tammy Pankey" userId="89b84b47-0384-4d66-b56e-dc00ebdb68cf" providerId="ADAL" clId="{5D25A495-3F33-480C-A1DD-40AB52E16363}" dt="2023-05-22T20:22:55.320" v="24" actId="1037"/>
        <pc:sldMkLst>
          <pc:docMk/>
          <pc:sldMk cId="1432054062" sldId="324"/>
        </pc:sldMkLst>
        <pc:picChg chg="add mod">
          <ac:chgData name="Tammy Pankey" userId="89b84b47-0384-4d66-b56e-dc00ebdb68cf" providerId="ADAL" clId="{5D25A495-3F33-480C-A1DD-40AB52E16363}" dt="2023-05-22T20:22:55.320" v="24" actId="1037"/>
          <ac:picMkLst>
            <pc:docMk/>
            <pc:sldMk cId="1432054062" sldId="324"/>
            <ac:picMk id="4" creationId="{F7A978A9-B914-663B-68A1-59C422D79135}"/>
          </ac:picMkLst>
        </pc:picChg>
        <pc:picChg chg="del">
          <ac:chgData name="Tammy Pankey" userId="89b84b47-0384-4d66-b56e-dc00ebdb68cf" providerId="ADAL" clId="{5D25A495-3F33-480C-A1DD-40AB52E16363}" dt="2023-05-22T20:19:31.978" v="8" actId="478"/>
          <ac:picMkLst>
            <pc:docMk/>
            <pc:sldMk cId="1432054062" sldId="324"/>
            <ac:picMk id="13" creationId="{6335B222-1AA9-4892-A3FD-904EEBAC60B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3F5F3-06B3-EE47-BF43-708E2593BF64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B8CF6-C2C2-924C-96EF-0C0C9E05F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01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572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1" i="0" u="none" strike="noStrike" baseline="0" dirty="0">
                <a:solidFill>
                  <a:srgbClr val="00963E"/>
                </a:solidFill>
                <a:latin typeface="Arial-BoldMT"/>
              </a:rPr>
              <a:t>Clean Up Pointers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Make sure you have a safe place to store the poster, especially if it needs to lay open to dry.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You may need extra time at the end of each session to clean up the art supplies.</a:t>
            </a:r>
            <a:endParaRPr lang="en-US" sz="1000" b="0" i="1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may wish to play a video or song during clean up time Link on </a:t>
            </a:r>
          </a:p>
          <a:p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GoNoodle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 https://family.gonoodle.com/activities/clean-up  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 on YouTube Kids:  https://www.youtubekids.com/watch?v=ZJFk87ZsHn0 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 on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Youtube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 https://youtu.be/ZJFk87ZsHn0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2752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99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session has Guiding Questions that can be shared to frame the session.</a:t>
            </a:r>
          </a:p>
          <a:p>
            <a:endParaRPr lang="en-US" sz="1200" b="0" i="1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Session Tips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will need to provide a large poster board and various art supplies. A trifold poster board works well.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goal is for the team to create the poster themselves.  You can support them and provide insight.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team can look back at the Team Journey and Core Values pages in their Engineering Notebooks.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Sample topics for the poster are provided for the students.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can choose to include whatever they want!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 extra scrap paper for the team to draw and write their ideas for their team poster.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Two boxes would fit on each fold on a trifold poster board.</a:t>
            </a:r>
          </a:p>
          <a:p>
            <a:pPr marL="228600" indent="-228600">
              <a:buFont typeface="+mj-lt"/>
              <a:buAutoNum type="arabicPeriod"/>
            </a:pP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+mj-lt"/>
              <a:buNone/>
            </a:pP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Extension</a:t>
            </a:r>
          </a:p>
          <a:p>
            <a:pPr marL="0" indent="0">
              <a:buFont typeface="+mj-lt"/>
              <a:buNone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Look back at the Explore story and extension suggestions to further explore the season theme.</a:t>
            </a:r>
          </a:p>
          <a:p>
            <a:pPr marL="0" indent="0">
              <a:buFont typeface="+mj-lt"/>
              <a:buNone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Multimedia Resources also have additional activities you could do with your team.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124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***Skip this slide during session 11***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Introduction - </a:t>
            </a:r>
            <a:r>
              <a:rPr lang="en-US" sz="1800" b="1" i="0" u="none" strike="noStrike" baseline="0" dirty="0">
                <a:latin typeface="Arial-BoldMT"/>
              </a:rPr>
              <a:t>Innovation and Inclusion Builds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(10 minutes)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ArialMT"/>
              </a:rPr>
              <a:t>Have the team provide examples of how they have used </a:t>
            </a:r>
            <a:r>
              <a:rPr lang="en-US" sz="1800" b="1" i="0" u="none" strike="noStrike" baseline="0" dirty="0">
                <a:latin typeface="Arial-BoldMT"/>
              </a:rPr>
              <a:t>innovation </a:t>
            </a:r>
            <a:r>
              <a:rPr lang="en-US" sz="1800" b="0" i="0" u="none" strike="noStrike" baseline="0" dirty="0">
                <a:latin typeface="ArialMT"/>
              </a:rPr>
              <a:t>(Session 10) and </a:t>
            </a:r>
            <a:r>
              <a:rPr lang="en-US" sz="1800" b="1" i="0" u="none" strike="noStrike" baseline="0" dirty="0">
                <a:latin typeface="Arial-BoldMT"/>
              </a:rPr>
              <a:t>inclusion </a:t>
            </a:r>
            <a:r>
              <a:rPr lang="en-US" sz="1800" b="0" i="0" u="none" strike="noStrike" baseline="0" dirty="0">
                <a:latin typeface="ArialMT"/>
              </a:rPr>
              <a:t>(Session 11) throughout the sessions.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ArialMT"/>
              </a:rPr>
              <a:t>Have the team create a build from the prototyping pieces representing this Core Value or examples of the team using </a:t>
            </a:r>
            <a:r>
              <a:rPr lang="en-US" sz="1800" b="1" i="0" u="none" strike="noStrike" baseline="0" dirty="0">
                <a:latin typeface="Arial-BoldMT"/>
              </a:rPr>
              <a:t>innovation </a:t>
            </a:r>
            <a:r>
              <a:rPr lang="en-US" sz="1800" b="0" i="0" u="none" strike="noStrike" baseline="0" dirty="0">
                <a:latin typeface="ArialMT"/>
              </a:rPr>
              <a:t>and </a:t>
            </a:r>
            <a:r>
              <a:rPr lang="en-US" sz="1800" b="1" i="0" u="none" strike="noStrike" baseline="0" dirty="0">
                <a:latin typeface="Arial-BoldMT"/>
              </a:rPr>
              <a:t>inclusion</a:t>
            </a:r>
            <a:r>
              <a:rPr lang="en-US" sz="1800" b="0" i="0" u="none" strike="noStrike" baseline="0" dirty="0">
                <a:latin typeface="ArialMT"/>
              </a:rPr>
              <a:t>.</a:t>
            </a:r>
          </a:p>
          <a:p>
            <a:pPr algn="l"/>
            <a:r>
              <a:rPr lang="en-US" sz="1800" b="1" i="0" u="none" strike="noStrike" baseline="0" dirty="0">
                <a:solidFill>
                  <a:srgbClr val="00963E"/>
                </a:solidFill>
                <a:latin typeface="Arial-BoldMT"/>
              </a:rPr>
              <a:t>Extension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963E"/>
                </a:solidFill>
                <a:latin typeface="ArialMT"/>
              </a:rPr>
              <a:t>•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MT"/>
              </a:rPr>
              <a:t>Look back at the extensions in Sessions 1-4 to further explore the season theme.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963E"/>
                </a:solidFill>
                <a:latin typeface="ArialMT"/>
              </a:rPr>
              <a:t>•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MT"/>
              </a:rPr>
              <a:t>The Multimedia Resources also have additional activities you could do with your team.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593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***Skip this slide during session 10***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0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Introduction - </a:t>
            </a:r>
            <a:r>
              <a:rPr lang="en-US" sz="1200" b="1" i="0" u="none" strike="noStrike" baseline="0" dirty="0">
                <a:latin typeface="Arial-BoldMT"/>
              </a:rPr>
              <a:t>Innovation and Inclusion Builds </a:t>
            </a:r>
            <a:r>
              <a:rPr lang="en-US" sz="10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(10 minutes)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b="0" i="0" u="none" strike="noStrike" baseline="0" dirty="0">
                <a:latin typeface="ArialMT"/>
              </a:rPr>
              <a:t>Have the team provide examples of how they have used </a:t>
            </a:r>
            <a:r>
              <a:rPr lang="en-US" sz="1200" b="1" i="0" u="none" strike="noStrike" baseline="0" dirty="0">
                <a:latin typeface="Arial-BoldMT"/>
              </a:rPr>
              <a:t>innovation </a:t>
            </a:r>
            <a:r>
              <a:rPr lang="en-US" sz="1200" b="0" i="0" u="none" strike="noStrike" baseline="0" dirty="0">
                <a:latin typeface="ArialMT"/>
              </a:rPr>
              <a:t>(Session 10) and </a:t>
            </a:r>
            <a:r>
              <a:rPr lang="en-US" sz="1200" b="1" i="0" u="none" strike="noStrike" baseline="0" dirty="0">
                <a:latin typeface="Arial-BoldMT"/>
              </a:rPr>
              <a:t>inclusion </a:t>
            </a:r>
            <a:r>
              <a:rPr lang="en-US" sz="1200" b="0" i="0" u="none" strike="noStrike" baseline="0" dirty="0">
                <a:latin typeface="ArialMT"/>
              </a:rPr>
              <a:t>(Session 11) throughout the sessions.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b="0" i="0" u="none" strike="noStrike" baseline="0" dirty="0">
                <a:latin typeface="ArialMT"/>
              </a:rPr>
              <a:t>Have the team create a build from the prototyping pieces representing this Core Value or examples of the team using </a:t>
            </a:r>
            <a:r>
              <a:rPr lang="en-US" sz="1200" b="1" i="0" u="none" strike="noStrike" baseline="0" dirty="0">
                <a:latin typeface="Arial-BoldMT"/>
              </a:rPr>
              <a:t>innovation </a:t>
            </a:r>
            <a:r>
              <a:rPr lang="en-US" sz="1200" b="0" i="0" u="none" strike="noStrike" baseline="0" dirty="0">
                <a:latin typeface="ArialMT"/>
              </a:rPr>
              <a:t>and </a:t>
            </a:r>
            <a:r>
              <a:rPr lang="en-US" sz="1200" b="1" i="0" u="none" strike="noStrike" baseline="0" dirty="0">
                <a:latin typeface="Arial-BoldMT"/>
              </a:rPr>
              <a:t>inclusion</a:t>
            </a:r>
            <a:r>
              <a:rPr lang="en-US" sz="1200" b="0" i="0" u="none" strike="noStrike" baseline="0" dirty="0">
                <a:latin typeface="ArialMT"/>
              </a:rPr>
              <a:t>. </a:t>
            </a:r>
          </a:p>
          <a:p>
            <a:pPr algn="l"/>
            <a:r>
              <a:rPr lang="en-US" sz="1000" b="1" i="0" u="none" strike="noStrike" baseline="0" dirty="0">
                <a:solidFill>
                  <a:srgbClr val="00963E"/>
                </a:solidFill>
                <a:latin typeface="Arial-BoldMT"/>
              </a:rPr>
              <a:t>Extension</a:t>
            </a:r>
          </a:p>
          <a:p>
            <a:pPr algn="l"/>
            <a:r>
              <a:rPr lang="en-US" sz="1000" b="0" i="0" u="none" strike="noStrike" baseline="0" dirty="0">
                <a:solidFill>
                  <a:srgbClr val="00963E"/>
                </a:solidFill>
                <a:latin typeface="ArialMT"/>
              </a:rPr>
              <a:t>• </a:t>
            </a:r>
            <a:r>
              <a:rPr lang="en-US" sz="1000" b="0" i="0" u="none" strike="noStrike" baseline="0" dirty="0">
                <a:solidFill>
                  <a:srgbClr val="000000"/>
                </a:solidFill>
                <a:latin typeface="ArialMT"/>
              </a:rPr>
              <a:t>Look back at the extensions in Sessions 1-4 to further explore the season theme.</a:t>
            </a:r>
          </a:p>
          <a:p>
            <a:pPr algn="l"/>
            <a:r>
              <a:rPr lang="en-US" sz="1000" b="0" i="0" u="none" strike="noStrike" baseline="0" dirty="0">
                <a:solidFill>
                  <a:srgbClr val="00963E"/>
                </a:solidFill>
                <a:latin typeface="ArialMT"/>
              </a:rPr>
              <a:t>• </a:t>
            </a:r>
            <a:r>
              <a:rPr lang="en-US" sz="1000" b="0" i="0" u="none" strike="noStrike" baseline="0" dirty="0">
                <a:solidFill>
                  <a:srgbClr val="000000"/>
                </a:solidFill>
                <a:latin typeface="ArialMT"/>
              </a:rPr>
              <a:t>The Multimedia Resources also have additional activities you could do with your team.</a:t>
            </a:r>
            <a:endParaRPr lang="en-US" sz="8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755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Tasks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(100 minutes)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Find your poster board and art supplies.  Brainstorm what to put on your poster.  Use the next page as a draft for your ideas.  Work together to create your team poster. Teamwork!  You can use words, drawings, and photos on your poster.</a:t>
            </a:r>
          </a:p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Session Tips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will need to provide a large poster board and various art supplies. A trifold poster board works well.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goal is for the team to create the poster themselves.  You can support them and provide insight.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team can look back at the Team Journey and Core Values pages in their Engineering Notebooks.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Sample topics for the poster are provided for the students.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can choose to include whatever they want!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 extra scrap paper for the team to draw and write their ideas for their team poster.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Two boxes would fit on each fold on a trifold poster board.</a:t>
            </a:r>
          </a:p>
          <a:p>
            <a:pPr marL="228600" indent="-228600">
              <a:buFont typeface="+mj-lt"/>
              <a:buAutoNum type="arabicPeriod"/>
            </a:pP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+mj-lt"/>
              <a:buNone/>
            </a:pP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Extension</a:t>
            </a:r>
          </a:p>
          <a:p>
            <a:pPr marL="0" indent="0">
              <a:buFont typeface="+mj-lt"/>
              <a:buNone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Look back at the Explore story and extension suggestions to further explore the season theme.</a:t>
            </a:r>
          </a:p>
          <a:p>
            <a:pPr marL="0" indent="0">
              <a:buFont typeface="+mj-lt"/>
              <a:buNone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Multimedia Resources also have additional activities you could do with your team.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983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Tasks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(100 minutes)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Find your poster board and art supplies.  Brainstorm what to put on your poster.  Use the next page as a draft for your ideas.  Work together to create your team poster. Teamwork!  You can use words, drawings, and photos on your poster.</a:t>
            </a:r>
          </a:p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Session Tips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will need to provide a large poster board and various art supplies. A trifold poster board works well.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goal is for the team to create the poster themselves.  You can support them and provide insight.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team can look back at the Team Journey and Core Values pages in their Engineering Notebooks.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Sample topics for the poster are provided for the students.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can choose to include whatever they want!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 extra scrap paper for the team to draw and write their ideas for their team poster.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Two boxes would fit on each fold on a trifold poster board.</a:t>
            </a:r>
          </a:p>
          <a:p>
            <a:pPr marL="228600" indent="-228600">
              <a:buFont typeface="+mj-lt"/>
              <a:buAutoNum type="arabicPeriod"/>
            </a:pP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+mj-lt"/>
              <a:buNone/>
            </a:pP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Extension</a:t>
            </a:r>
          </a:p>
          <a:p>
            <a:pPr marL="0" indent="0">
              <a:buFont typeface="+mj-lt"/>
              <a:buNone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Look back at the Explore story and extension suggestions to further explore the season theme.</a:t>
            </a:r>
          </a:p>
          <a:p>
            <a:pPr marL="0" indent="0">
              <a:buFont typeface="+mj-lt"/>
              <a:buNone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Multimedia Resources also have additional activities you could do with your team.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5589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Tasks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(100 minutes)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Find your poster board and art supplies.  Brainstorm what to put on your poster.  Use the next page as a draft for your ideas.  Work together to create your team poster. Teamwork!  You can use words, drawings, and photos on your poster.</a:t>
            </a:r>
          </a:p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Session Tips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will need to provide a large poster board and various art supplies. A trifold poster board works well.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goal is for the team to create the poster themselves.  You can support them and provide insight.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team can look back at the Team Journey and Core Values pages in their Engineering Notebooks.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Sample topics for the poster are provided for the students.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can choose to include whatever they want!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 extra scrap paper for the team to draw and write their ideas for their team poster.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Two boxes would fit on each fold on a trifold poster board.</a:t>
            </a:r>
          </a:p>
          <a:p>
            <a:pPr marL="228600" indent="-228600">
              <a:buFont typeface="+mj-lt"/>
              <a:buAutoNum type="arabicPeriod"/>
            </a:pP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+mj-lt"/>
              <a:buNone/>
            </a:pP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Extension</a:t>
            </a:r>
          </a:p>
          <a:p>
            <a:pPr marL="0" indent="0">
              <a:buFont typeface="+mj-lt"/>
              <a:buNone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Look back at the Explore story and extension suggestions to further explore the season theme.</a:t>
            </a:r>
          </a:p>
          <a:p>
            <a:pPr marL="0" indent="0">
              <a:buFont typeface="+mj-lt"/>
              <a:buNone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Multimedia Resources also have additional activities you could do with your team.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3520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800" b="1" i="0" u="none" strike="noStrike" baseline="0" dirty="0">
                <a:solidFill>
                  <a:srgbClr val="00963E"/>
                </a:solidFill>
                <a:latin typeface="Arial-BoldMT"/>
              </a:rPr>
              <a:t>Share </a:t>
            </a:r>
            <a:r>
              <a:rPr lang="en-US" sz="1800" b="0" i="1" u="none" strike="noStrike" baseline="0" dirty="0">
                <a:solidFill>
                  <a:srgbClr val="00963E"/>
                </a:solidFill>
                <a:latin typeface="Arial-ItalicMT"/>
              </a:rPr>
              <a:t>(10 minutes)</a:t>
            </a:r>
          </a:p>
          <a:p>
            <a:pPr algn="l"/>
            <a:r>
              <a:rPr lang="en-US" sz="1800" b="0" i="1" u="none" strike="noStrike" baseline="0" dirty="0">
                <a:solidFill>
                  <a:srgbClr val="000000"/>
                </a:solidFill>
                <a:latin typeface="Arial-ItalicMT"/>
              </a:rPr>
              <a:t>Have the team:</a:t>
            </a:r>
          </a:p>
          <a:p>
            <a:pPr algn="l"/>
            <a:endParaRPr lang="en-US" sz="1800" b="1" i="0" u="none" strike="noStrike" baseline="0" dirty="0">
              <a:solidFill>
                <a:srgbClr val="FFFFFF"/>
              </a:solidFill>
              <a:latin typeface="Arial-BoldM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ArialMT"/>
              </a:rPr>
              <a:t>Share what they did at the end of each session.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ArialMT"/>
              </a:rPr>
              <a:t>Show their team poster design.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ArialMT"/>
              </a:rPr>
              <a:t>Explain their team journey.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ArialMT"/>
              </a:rPr>
              <a:t>Demonstrate how they will present their team poster.</a:t>
            </a:r>
            <a:endParaRPr lang="en-US" sz="1200" b="0" i="1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2586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Choose a relevant, age-appropriate video for your students.  </a:t>
            </a:r>
          </a:p>
          <a:p>
            <a:r>
              <a:rPr lang="en-US" dirty="0"/>
              <a:t>Here is one example from </a:t>
            </a:r>
            <a:r>
              <a:rPr lang="en-US" i="1" dirty="0"/>
              <a:t>FIRST</a:t>
            </a:r>
            <a:r>
              <a:rPr lang="en-US" i="1" baseline="30000" dirty="0"/>
              <a:t>®</a:t>
            </a:r>
            <a:r>
              <a:rPr lang="en-US" dirty="0"/>
              <a:t> LEGO</a:t>
            </a:r>
            <a:r>
              <a:rPr lang="en-US" baseline="30000" dirty="0"/>
              <a:t>®</a:t>
            </a:r>
            <a:r>
              <a:rPr lang="en-US" dirty="0"/>
              <a:t> League on the poster: https://www.youtube.com/watch?v=FnOLUKoK9vY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503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87201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56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0FF1096-3169-EE4B-8934-C3FB782637A7}"/>
              </a:ext>
            </a:extLst>
          </p:cNvPr>
          <p:cNvSpPr/>
          <p:nvPr userDrawn="1"/>
        </p:nvSpPr>
        <p:spPr>
          <a:xfrm>
            <a:off x="7958361" y="6139370"/>
            <a:ext cx="878284" cy="45719"/>
          </a:xfrm>
          <a:prstGeom prst="rect">
            <a:avLst/>
          </a:pr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90C33C2-6CD3-9547-B7C0-310F735C71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3368" y="6288708"/>
            <a:ext cx="567209" cy="450144"/>
          </a:xfrm>
          <a:prstGeom prst="rect">
            <a:avLst/>
          </a:prstGeom>
        </p:spPr>
      </p:pic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74D5A213-B54C-7348-B25E-7F6F8FFC4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357055" cy="209912"/>
          </a:xfrm>
        </p:spPr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123CD55-385C-5342-B8A4-11A44E4ABC0F}"/>
              </a:ext>
            </a:extLst>
          </p:cNvPr>
          <p:cNvCxnSpPr>
            <a:cxnSpLocks/>
          </p:cNvCxnSpPr>
          <p:nvPr userDrawn="1"/>
        </p:nvCxnSpPr>
        <p:spPr>
          <a:xfrm>
            <a:off x="180799" y="6159514"/>
            <a:ext cx="762208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6E3F1F0-7281-BB45-940C-7699D66DE8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99" y="6339274"/>
            <a:ext cx="1171634" cy="369145"/>
          </a:xfrm>
          <a:prstGeom prst="rect">
            <a:avLst/>
          </a:prstGeom>
        </p:spPr>
      </p:pic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E86BD933-7ECD-DB44-A5D3-0CA3A0BC94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909763"/>
            <a:ext cx="788670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154C9013-0D60-994B-9DA0-2156E8F77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171F26ED-0509-D14C-96DF-C0C59D829C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198880"/>
            <a:ext cx="7886700" cy="5080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33214325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56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48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2">
              <a:lumMod val="2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5">
            <a:extLst>
              <a:ext uri="{FF2B5EF4-FFF2-40B4-BE49-F238E27FC236}">
                <a16:creationId xmlns:a16="http://schemas.microsoft.com/office/drawing/2014/main" id="{49461470-2C49-0B4A-AFF2-693C58AC2F9F}"/>
              </a:ext>
            </a:extLst>
          </p:cNvPr>
          <p:cNvSpPr/>
          <p:nvPr/>
        </p:nvSpPr>
        <p:spPr>
          <a:xfrm>
            <a:off x="4148152" y="0"/>
            <a:ext cx="4995848" cy="6858000"/>
          </a:xfrm>
          <a:custGeom>
            <a:avLst/>
            <a:gdLst>
              <a:gd name="connsiteX0" fmla="*/ 810930 w 4995848"/>
              <a:gd name="connsiteY0" fmla="*/ 0 h 6857999"/>
              <a:gd name="connsiteX1" fmla="*/ 4995848 w 4995848"/>
              <a:gd name="connsiteY1" fmla="*/ 0 h 6857999"/>
              <a:gd name="connsiteX2" fmla="*/ 4995848 w 4995848"/>
              <a:gd name="connsiteY2" fmla="*/ 6857999 h 6857999"/>
              <a:gd name="connsiteX3" fmla="*/ 810929 w 4995848"/>
              <a:gd name="connsiteY3" fmla="*/ 6857999 h 6857999"/>
              <a:gd name="connsiteX4" fmla="*/ 772675 w 4995848"/>
              <a:gd name="connsiteY4" fmla="*/ 6790558 h 6857999"/>
              <a:gd name="connsiteX5" fmla="*/ 0 w 4995848"/>
              <a:gd name="connsiteY5" fmla="*/ 3429001 h 6857999"/>
              <a:gd name="connsiteX6" fmla="*/ 772675 w 4995848"/>
              <a:gd name="connsiteY6" fmla="*/ 6744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5848" h="6857999">
                <a:moveTo>
                  <a:pt x="810930" y="0"/>
                </a:moveTo>
                <a:lnTo>
                  <a:pt x="4995848" y="0"/>
                </a:lnTo>
                <a:lnTo>
                  <a:pt x="4995848" y="6857999"/>
                </a:lnTo>
                <a:lnTo>
                  <a:pt x="810929" y="6857999"/>
                </a:lnTo>
                <a:lnTo>
                  <a:pt x="772675" y="6790558"/>
                </a:lnTo>
                <a:cubicBezTo>
                  <a:pt x="292599" y="5902709"/>
                  <a:pt x="0" y="4723291"/>
                  <a:pt x="0" y="3429001"/>
                </a:cubicBezTo>
                <a:cubicBezTo>
                  <a:pt x="0" y="2134711"/>
                  <a:pt x="292599" y="955293"/>
                  <a:pt x="772675" y="67445"/>
                </a:cubicBezTo>
                <a:close/>
              </a:path>
            </a:pathLst>
          </a:cu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B760C1-7E25-45A7-B891-53C58D074EA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010492" y="2119744"/>
            <a:ext cx="3720051" cy="260285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8000" dirty="0">
                <a:solidFill>
                  <a:schemeClr val="bg1"/>
                </a:solidFill>
                <a:effectLst>
                  <a:outerShdw dist="56557" dir="8100000" algn="tr" rotWithShape="0">
                    <a:srgbClr val="147342"/>
                  </a:outerShdw>
                </a:effectLst>
                <a:latin typeface="Roboto Medium" pitchFamily="2" charset="0"/>
                <a:ea typeface="Roboto Medium" pitchFamily="2" charset="0"/>
              </a:rPr>
              <a:t>Team Poster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B6ADE897-E12C-4A20-B842-CD64CC495BD3}"/>
              </a:ext>
            </a:extLst>
          </p:cNvPr>
          <p:cNvSpPr txBox="1">
            <a:spLocks/>
          </p:cNvSpPr>
          <p:nvPr/>
        </p:nvSpPr>
        <p:spPr>
          <a:xfrm>
            <a:off x="343072" y="341368"/>
            <a:ext cx="2857328" cy="4654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400" spc="250" dirty="0">
                <a:solidFill>
                  <a:srgbClr val="00A651"/>
                </a:solidFill>
                <a:latin typeface="Roboto" pitchFamily="2" charset="0"/>
                <a:ea typeface="Roboto" pitchFamily="2" charset="0"/>
              </a:rPr>
              <a:t>Sessions 10&amp;11</a:t>
            </a: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51114C1B-4CF7-4817-84D5-E5FBD229F31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412" y="5625594"/>
            <a:ext cx="1708714" cy="10831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7A978A9-B914-663B-68A1-59C422D7913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635" y="2134806"/>
            <a:ext cx="3859102" cy="25727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 descr="A logo with a submarine&#10;&#10;Description automatically generated">
            <a:extLst>
              <a:ext uri="{FF2B5EF4-FFF2-40B4-BE49-F238E27FC236}">
                <a16:creationId xmlns:a16="http://schemas.microsoft.com/office/drawing/2014/main" id="{7A9EDA46-68C4-6A50-8E51-608B2651FEF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6296" y="5337149"/>
            <a:ext cx="1371193" cy="1371600"/>
          </a:xfrm>
          <a:prstGeom prst="rect">
            <a:avLst/>
          </a:prstGeom>
        </p:spPr>
      </p:pic>
      <p:pic>
        <p:nvPicPr>
          <p:cNvPr id="8" name="Picture 7" descr="A white number on a black background&#10;&#10;Description automatically generated">
            <a:extLst>
              <a:ext uri="{FF2B5EF4-FFF2-40B4-BE49-F238E27FC236}">
                <a16:creationId xmlns:a16="http://schemas.microsoft.com/office/drawing/2014/main" id="{7487F7D1-B324-896C-52E0-3C29A72EBD6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9577" y="5841203"/>
            <a:ext cx="3720051" cy="65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054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413742" cy="209912"/>
          </a:xfrm>
        </p:spPr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10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A551"/>
                </a:solidFill>
              </a:rPr>
              <a:t>Clean Up</a:t>
            </a:r>
          </a:p>
        </p:txBody>
      </p:sp>
      <p:pic>
        <p:nvPicPr>
          <p:cNvPr id="7" name="Picture 6" descr="A picture containing tool, brush&#10;&#10;Description automatically generated">
            <a:extLst>
              <a:ext uri="{FF2B5EF4-FFF2-40B4-BE49-F238E27FC236}">
                <a16:creationId xmlns:a16="http://schemas.microsoft.com/office/drawing/2014/main" id="{AFD005AA-9D11-40B6-BACB-8D04D40553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2428" y="1172626"/>
            <a:ext cx="6739147" cy="451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312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DB3A04-2BF4-4834-A5AC-BF412CEFA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454483" cy="209912"/>
          </a:xfrm>
        </p:spPr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11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F99A4BC1-F5E0-4D25-AF3C-551958EE34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645" y="1619703"/>
            <a:ext cx="3606243" cy="2286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39CBBD-C510-8510-2B64-74FD58BF757D}"/>
              </a:ext>
            </a:extLst>
          </p:cNvPr>
          <p:cNvSpPr txBox="1">
            <a:spLocks/>
          </p:cNvSpPr>
          <p:nvPr/>
        </p:nvSpPr>
        <p:spPr>
          <a:xfrm>
            <a:off x="370116" y="5002306"/>
            <a:ext cx="8395602" cy="1014318"/>
          </a:xfr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LEGO, the LEGO logo, and the SPIKE logo are trademarks of the/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sont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 des marques de commerce du/son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marcas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registradas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 de LEGO Group. 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©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2024 The LEGO Group. All rights reserved/Tous droits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réservés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/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Todos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los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 derechos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reservados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. FIRST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®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, the FIRST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®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 logo, and FIRST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®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 DIVE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SM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 are trademarks of For Inspiration and Recognition of Science and Technology (FIRST). LEGO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®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 is a registered trademark of the LEGO Group. FIRST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®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 LEGO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®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 League and SUBMERGED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SM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 are jointly held trademarks of FIRST and the LEGO Group.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©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2024 FIRST and the LEGO Group. All rights reserved.</a:t>
            </a:r>
          </a:p>
        </p:txBody>
      </p:sp>
      <p:pic>
        <p:nvPicPr>
          <p:cNvPr id="5" name="Picture 4" descr="A logo with a submarine&#10;&#10;Description automatically generated">
            <a:extLst>
              <a:ext uri="{FF2B5EF4-FFF2-40B4-BE49-F238E27FC236}">
                <a16:creationId xmlns:a16="http://schemas.microsoft.com/office/drawing/2014/main" id="{343F623A-3484-A3FE-01A5-5B3993E9C28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3295" y="957753"/>
            <a:ext cx="2947075" cy="29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164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DE1808D-4A41-4429-BDD9-039046921A33}"/>
              </a:ext>
            </a:extLst>
          </p:cNvPr>
          <p:cNvSpPr/>
          <p:nvPr/>
        </p:nvSpPr>
        <p:spPr>
          <a:xfrm>
            <a:off x="263047" y="365127"/>
            <a:ext cx="8426470" cy="762634"/>
          </a:xfrm>
          <a:prstGeom prst="roundRect">
            <a:avLst/>
          </a:prstGeom>
          <a:solidFill>
            <a:srgbClr val="00A5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2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Guiding Questions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FAF9C81-E385-4FC9-A39D-DEA705CF563C}"/>
              </a:ext>
            </a:extLst>
          </p:cNvPr>
          <p:cNvSpPr/>
          <p:nvPr/>
        </p:nvSpPr>
        <p:spPr>
          <a:xfrm flipH="1">
            <a:off x="6693337" y="1788903"/>
            <a:ext cx="2286000" cy="3843801"/>
          </a:xfrm>
          <a:prstGeom prst="roundRect">
            <a:avLst/>
          </a:prstGeom>
          <a:solidFill>
            <a:srgbClr val="C9DF89"/>
          </a:solidFill>
          <a:ln w="28575">
            <a:noFill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45720" rIns="45720" bIns="91440" rtlCol="0" anchor="t" anchorCtr="0">
            <a:noAutofit/>
          </a:bodyPr>
          <a:lstStyle/>
          <a:p>
            <a:pPr algn="ctr">
              <a:spcAft>
                <a:spcPts val="200"/>
              </a:spcAft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Outcomes</a:t>
            </a:r>
          </a:p>
          <a:p>
            <a:pPr algn="ctr">
              <a:spcAft>
                <a:spcPts val="200"/>
              </a:spcAft>
            </a:pPr>
            <a:endParaRPr lang="en-US" sz="1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The team will create a plan for what they will include on their team poster.</a:t>
            </a:r>
          </a:p>
          <a:p>
            <a:pPr>
              <a:spcAft>
                <a:spcPts val="200"/>
              </a:spcAft>
            </a:pPr>
            <a:endParaRPr lang="en-US" sz="14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The team will design and create their team poster.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F45DFF6-EE04-4A18-8898-D4C1CE4A06C7}"/>
              </a:ext>
            </a:extLst>
          </p:cNvPr>
          <p:cNvSpPr/>
          <p:nvPr/>
        </p:nvSpPr>
        <p:spPr>
          <a:xfrm>
            <a:off x="263047" y="2933053"/>
            <a:ext cx="2926080" cy="14410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you share information about the creature you</a:t>
            </a:r>
          </a:p>
          <a:p>
            <a:pPr algn="ctr"/>
            <a:r>
              <a:rPr lang="en-US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discovered?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F5A9C7E-C2D0-4F93-BC6B-DBADE1AF2924}"/>
              </a:ext>
            </a:extLst>
          </p:cNvPr>
          <p:cNvSpPr/>
          <p:nvPr/>
        </p:nvSpPr>
        <p:spPr>
          <a:xfrm>
            <a:off x="263047" y="1276839"/>
            <a:ext cx="2926080" cy="14410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different topics did you explore?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8CFE0DF-BEF3-4914-A598-7A66A74C572C}"/>
              </a:ext>
            </a:extLst>
          </p:cNvPr>
          <p:cNvSpPr/>
          <p:nvPr/>
        </p:nvSpPr>
        <p:spPr>
          <a:xfrm>
            <a:off x="3478192" y="1276839"/>
            <a:ext cx="2926080" cy="14410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did you create and build?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916FD3D-F12A-4905-AEFF-ED4FEE822709}"/>
              </a:ext>
            </a:extLst>
          </p:cNvPr>
          <p:cNvSpPr/>
          <p:nvPr/>
        </p:nvSpPr>
        <p:spPr>
          <a:xfrm>
            <a:off x="3478192" y="2933053"/>
            <a:ext cx="2926080" cy="14410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you show your team journey on the poster?</a:t>
            </a:r>
          </a:p>
        </p:txBody>
      </p:sp>
      <p:sp>
        <p:nvSpPr>
          <p:cNvPr id="10" name="Rectangle: Rounded Corners 10">
            <a:extLst>
              <a:ext uri="{FF2B5EF4-FFF2-40B4-BE49-F238E27FC236}">
                <a16:creationId xmlns:a16="http://schemas.microsoft.com/office/drawing/2014/main" id="{12EFF9B9-1627-A7DD-539C-2D6686790141}"/>
              </a:ext>
            </a:extLst>
          </p:cNvPr>
          <p:cNvSpPr/>
          <p:nvPr/>
        </p:nvSpPr>
        <p:spPr>
          <a:xfrm>
            <a:off x="263047" y="4589267"/>
            <a:ext cx="2926080" cy="14410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will you include on your team poster?</a:t>
            </a:r>
          </a:p>
        </p:txBody>
      </p:sp>
      <p:sp>
        <p:nvSpPr>
          <p:cNvPr id="12" name="Rectangle: Rounded Corners 17">
            <a:extLst>
              <a:ext uri="{FF2B5EF4-FFF2-40B4-BE49-F238E27FC236}">
                <a16:creationId xmlns:a16="http://schemas.microsoft.com/office/drawing/2014/main" id="{428C0A6D-65CA-3C0A-FD9C-32E5B3059793}"/>
              </a:ext>
            </a:extLst>
          </p:cNvPr>
          <p:cNvSpPr/>
          <p:nvPr/>
        </p:nvSpPr>
        <p:spPr>
          <a:xfrm>
            <a:off x="3478192" y="4589267"/>
            <a:ext cx="2926080" cy="14410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will each person on the team share about the poster?</a:t>
            </a:r>
          </a:p>
        </p:txBody>
      </p:sp>
    </p:spTree>
    <p:extLst>
      <p:ext uri="{BB962C8B-B14F-4D97-AF65-F5344CB8AC3E}">
        <p14:creationId xmlns:p14="http://schemas.microsoft.com/office/powerpoint/2010/main" val="1717468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group of people in garment&#10;&#10;Description automatically generated with low confidence">
            <a:extLst>
              <a:ext uri="{FF2B5EF4-FFF2-40B4-BE49-F238E27FC236}">
                <a16:creationId xmlns:a16="http://schemas.microsoft.com/office/drawing/2014/main" id="{C549BD9B-0540-4174-9584-9E4E9651CEE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774" y="3868391"/>
            <a:ext cx="4191953" cy="227379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3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A651"/>
                </a:solidFill>
              </a:rPr>
              <a:t>Introduction – Innovation Build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CD135C1E-0942-48C3-9F0A-AD3D55C08964}"/>
              </a:ext>
            </a:extLst>
          </p:cNvPr>
          <p:cNvSpPr txBox="1">
            <a:spLocks/>
          </p:cNvSpPr>
          <p:nvPr/>
        </p:nvSpPr>
        <p:spPr>
          <a:xfrm>
            <a:off x="3912243" y="1488831"/>
            <a:ext cx="4965539" cy="4379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Examples of Innovation</a:t>
            </a:r>
          </a:p>
          <a:p>
            <a:r>
              <a:rPr lang="en-US" dirty="0">
                <a:highlight>
                  <a:srgbClr val="FFFF00"/>
                </a:highlight>
              </a:rPr>
              <a:t>Ask the students to provide examples of Innovation and record them here</a:t>
            </a:r>
          </a:p>
          <a:p>
            <a:r>
              <a:rPr lang="en-US" dirty="0">
                <a:highlight>
                  <a:srgbClr val="FFFF00"/>
                </a:highlight>
              </a:rPr>
              <a:t>Example of Innovation</a:t>
            </a:r>
          </a:p>
          <a:p>
            <a:r>
              <a:rPr lang="en-US" dirty="0">
                <a:highlight>
                  <a:srgbClr val="FFFF00"/>
                </a:highlight>
              </a:rPr>
              <a:t>Example of Innovation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A5D58D96-AE6C-4849-8EFD-CFE3707389E4}"/>
              </a:ext>
            </a:extLst>
          </p:cNvPr>
          <p:cNvSpPr txBox="1">
            <a:spLocks/>
          </p:cNvSpPr>
          <p:nvPr/>
        </p:nvSpPr>
        <p:spPr>
          <a:xfrm>
            <a:off x="6498077" y="976721"/>
            <a:ext cx="1848255" cy="4589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algn="r"/>
            <a:r>
              <a:rPr lang="en-US" sz="2400" dirty="0">
                <a:solidFill>
                  <a:srgbClr val="00A651"/>
                </a:solidFill>
              </a:rPr>
              <a:t>Session 10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8428791A-4414-4458-AAEF-2D1F26CE3C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4736" y="3161114"/>
            <a:ext cx="3121547" cy="112152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We used creativity and persistence to solve problems.</a:t>
            </a:r>
          </a:p>
        </p:txBody>
      </p:sp>
      <p:pic>
        <p:nvPicPr>
          <p:cNvPr id="18" name="Picture 17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5EBBDAED-0D2C-48D5-8404-52D2CFA10EB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810" y="1089996"/>
            <a:ext cx="2057400" cy="2057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C92F8F-6E3E-3D1A-317E-1A35B078837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2131" y="3666361"/>
            <a:ext cx="3587728" cy="265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243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4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A651"/>
                </a:solidFill>
              </a:rPr>
              <a:t>Introduction – Inclusion Build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A5D58D96-AE6C-4849-8EFD-CFE3707389E4}"/>
              </a:ext>
            </a:extLst>
          </p:cNvPr>
          <p:cNvSpPr txBox="1">
            <a:spLocks/>
          </p:cNvSpPr>
          <p:nvPr/>
        </p:nvSpPr>
        <p:spPr>
          <a:xfrm>
            <a:off x="5720862" y="885777"/>
            <a:ext cx="2557208" cy="456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algn="r"/>
            <a:r>
              <a:rPr lang="en-US" sz="2400" dirty="0">
                <a:solidFill>
                  <a:srgbClr val="00A651"/>
                </a:solidFill>
              </a:rPr>
              <a:t>Session 11</a:t>
            </a:r>
          </a:p>
        </p:txBody>
      </p:sp>
      <p:pic>
        <p:nvPicPr>
          <p:cNvPr id="16" name="Picture 15" descr="A group of people in garment&#10;&#10;Description automatically generated with low confidence">
            <a:extLst>
              <a:ext uri="{FF2B5EF4-FFF2-40B4-BE49-F238E27FC236}">
                <a16:creationId xmlns:a16="http://schemas.microsoft.com/office/drawing/2014/main" id="{ACE88125-7318-4DD9-81FC-F2594B22328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774" y="3868391"/>
            <a:ext cx="4191953" cy="2273791"/>
          </a:xfrm>
          <a:prstGeom prst="rect">
            <a:avLst/>
          </a:prstGeom>
        </p:spPr>
      </p:pic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36A6AC84-2F52-4F2B-B0C5-23040B3EA6A6}"/>
              </a:ext>
            </a:extLst>
          </p:cNvPr>
          <p:cNvSpPr txBox="1">
            <a:spLocks/>
          </p:cNvSpPr>
          <p:nvPr/>
        </p:nvSpPr>
        <p:spPr>
          <a:xfrm>
            <a:off x="3940553" y="1518845"/>
            <a:ext cx="4965539" cy="4594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Examples of Inclusion</a:t>
            </a:r>
          </a:p>
          <a:p>
            <a:r>
              <a:rPr lang="en-US" dirty="0">
                <a:highlight>
                  <a:srgbClr val="FFFF00"/>
                </a:highlight>
              </a:rPr>
              <a:t>Ask the students to provide examples of Inclusion and record them here</a:t>
            </a:r>
          </a:p>
          <a:p>
            <a:r>
              <a:rPr lang="en-US" dirty="0">
                <a:highlight>
                  <a:srgbClr val="FFFF00"/>
                </a:highlight>
              </a:rPr>
              <a:t>Example of Inclusion</a:t>
            </a:r>
          </a:p>
          <a:p>
            <a:r>
              <a:rPr lang="en-US" dirty="0">
                <a:highlight>
                  <a:srgbClr val="FFFF00"/>
                </a:highlight>
              </a:rPr>
              <a:t>Example of Inclusion</a:t>
            </a: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59BC6463-83A1-42CF-9C0A-CC0BAF4D002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761" y="1188247"/>
            <a:ext cx="2057400" cy="2057400"/>
          </a:xfrm>
          <a:prstGeom prst="rect">
            <a:avLst/>
          </a:prstGeom>
        </p:spPr>
      </p:pic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8EF6D5D3-E5C8-47AC-AFC0-4F174868BC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7688" y="3245647"/>
            <a:ext cx="3121547" cy="210605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We respected each other and embraced our differences.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592ECE-3C09-B32D-6980-E08D2318397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9906" y="3691756"/>
            <a:ext cx="3587726" cy="265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147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06BDD3C-92C3-F438-C404-9490EF97E5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962" y="425811"/>
            <a:ext cx="3267531" cy="382005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5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A651"/>
                </a:solidFill>
              </a:rPr>
              <a:t>Tasks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C115CF1-DF20-46F9-A492-22223F71D844}"/>
              </a:ext>
            </a:extLst>
          </p:cNvPr>
          <p:cNvSpPr/>
          <p:nvPr/>
        </p:nvSpPr>
        <p:spPr>
          <a:xfrm>
            <a:off x="6831246" y="365128"/>
            <a:ext cx="2069785" cy="554953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b="1">
                <a:solidFill>
                  <a:srgbClr val="4472C4"/>
                </a:solidFill>
              </a:rPr>
              <a:t>You need…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825566A-8314-806D-D69D-5FF26D35F190}"/>
              </a:ext>
            </a:extLst>
          </p:cNvPr>
          <p:cNvSpPr/>
          <p:nvPr/>
        </p:nvSpPr>
        <p:spPr>
          <a:xfrm>
            <a:off x="6885093" y="4927613"/>
            <a:ext cx="162560" cy="3703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839E0587-C867-A727-4950-C458E74E723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6373" y="2335840"/>
            <a:ext cx="1148695" cy="123925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E6F4313-B472-B786-E939-513C52A0CE5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1536" y="2320053"/>
            <a:ext cx="799100" cy="123925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E02F862-1634-A105-F484-6462A4976A3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7740" y="3505082"/>
            <a:ext cx="1371600" cy="914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5711B1-63AE-F959-CFBC-CEA78BF7187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00585" y="4387315"/>
            <a:ext cx="1920240" cy="12611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2BB281E-D64E-9280-FDA6-F023A13A874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5672" y="1053147"/>
            <a:ext cx="809396" cy="1086864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F95F7FE-C169-F838-60DD-50E7006815B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1310" y="1895405"/>
            <a:ext cx="3010320" cy="1724266"/>
          </a:xfrm>
          <a:prstGeom prst="rect">
            <a:avLst/>
          </a:prstGeom>
        </p:spPr>
      </p:pic>
      <p:pic>
        <p:nvPicPr>
          <p:cNvPr id="14" name="Picture 13" descr="A couple of lego figures&#10;&#10;Description automatically generated">
            <a:extLst>
              <a:ext uri="{FF2B5EF4-FFF2-40B4-BE49-F238E27FC236}">
                <a16:creationId xmlns:a16="http://schemas.microsoft.com/office/drawing/2014/main" id="{FE0C00CA-5900-134C-9054-D424AF18450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3118981"/>
            <a:ext cx="1724010" cy="301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548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6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A651"/>
                </a:solidFill>
              </a:rPr>
              <a:t>Tasks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4A2076-199E-4525-B9F3-5D5397CCE1A6}"/>
              </a:ext>
            </a:extLst>
          </p:cNvPr>
          <p:cNvSpPr txBox="1"/>
          <p:nvPr/>
        </p:nvSpPr>
        <p:spPr>
          <a:xfrm>
            <a:off x="628650" y="1291728"/>
            <a:ext cx="3187517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3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your poster board and art supplies.</a:t>
            </a:r>
          </a:p>
          <a:p>
            <a:pPr algn="l"/>
            <a:endParaRPr lang="en-US" sz="23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3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Brainstorm what to put on your poster.</a:t>
            </a:r>
          </a:p>
          <a:p>
            <a:pPr algn="l"/>
            <a:endParaRPr lang="en-US" sz="23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3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next page as a draft for your ideas.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6A2C8A-0D1C-6DEB-2DAC-9126A9ACA6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6167" y="422164"/>
            <a:ext cx="5087201" cy="5474368"/>
          </a:xfrm>
          <a:prstGeom prst="rect">
            <a:avLst/>
          </a:prstGeom>
        </p:spPr>
      </p:pic>
      <p:pic>
        <p:nvPicPr>
          <p:cNvPr id="5" name="Picture 4" descr="A toy submarine with a black background&#10;&#10;Description automatically generated">
            <a:extLst>
              <a:ext uri="{FF2B5EF4-FFF2-40B4-BE49-F238E27FC236}">
                <a16:creationId xmlns:a16="http://schemas.microsoft.com/office/drawing/2014/main" id="{F0137A38-0612-E221-D92F-4839F365538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5336" y="4607516"/>
            <a:ext cx="3043825" cy="222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818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7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A651"/>
                </a:solidFill>
              </a:rPr>
              <a:t>Tasks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4A2076-199E-4525-B9F3-5D5397CCE1A6}"/>
              </a:ext>
            </a:extLst>
          </p:cNvPr>
          <p:cNvSpPr txBox="1"/>
          <p:nvPr/>
        </p:nvSpPr>
        <p:spPr>
          <a:xfrm>
            <a:off x="628650" y="1014992"/>
            <a:ext cx="8274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3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together to create your team poster. Teamwork!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3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use words, drawings, and photos on your poster.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E9A3A3-96EC-499D-ADEF-D5DB9590BF4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8754" y="1901964"/>
            <a:ext cx="6707493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770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8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04D35A-834E-4F7C-BC9B-EE00FA0ED9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238491"/>
            <a:ext cx="4553168" cy="4696167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Share what you did in each session.</a:t>
            </a:r>
          </a:p>
          <a:p>
            <a:r>
              <a:rPr lang="en-US" sz="3200" dirty="0">
                <a:solidFill>
                  <a:schemeClr val="tx1"/>
                </a:solidFill>
              </a:rPr>
              <a:t>Show your team poster design.</a:t>
            </a:r>
          </a:p>
          <a:p>
            <a:r>
              <a:rPr lang="en-US" sz="3200" dirty="0">
                <a:solidFill>
                  <a:schemeClr val="tx1"/>
                </a:solidFill>
              </a:rPr>
              <a:t>Explain your team journey.</a:t>
            </a:r>
          </a:p>
          <a:p>
            <a:r>
              <a:rPr lang="en-US" sz="3200" dirty="0">
                <a:solidFill>
                  <a:schemeClr val="tx1"/>
                </a:solidFill>
              </a:rPr>
              <a:t>Demonstrate how you will present your team poster.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A651"/>
                </a:solidFill>
              </a:rPr>
              <a:t>Share</a:t>
            </a: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BC57C1C5-B6DD-4BFB-831C-A575CB8B1691}"/>
              </a:ext>
            </a:extLst>
          </p:cNvPr>
          <p:cNvSpPr/>
          <p:nvPr/>
        </p:nvSpPr>
        <p:spPr>
          <a:xfrm rot="158273">
            <a:off x="5644811" y="1182211"/>
            <a:ext cx="2407546" cy="1798983"/>
          </a:xfrm>
          <a:prstGeom prst="wedgeEllipseCallout">
            <a:avLst>
              <a:gd name="adj1" fmla="val -17007"/>
              <a:gd name="adj2" fmla="val 74678"/>
            </a:avLst>
          </a:prstGeom>
          <a:solidFill>
            <a:srgbClr val="A6DFE2"/>
          </a:solidFill>
          <a:ln w="19050" cmpd="sng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/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have you discovered? Share with your team!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83558B-0D52-4950-80F4-8FDC7A4A5E9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501244" y="3429000"/>
            <a:ext cx="3188273" cy="257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737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FA4E0D3-A797-4AAE-B837-2ADD656A2819}"/>
              </a:ext>
            </a:extLst>
          </p:cNvPr>
          <p:cNvSpPr/>
          <p:nvPr/>
        </p:nvSpPr>
        <p:spPr>
          <a:xfrm>
            <a:off x="1018902" y="1058090"/>
            <a:ext cx="7106194" cy="474181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9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79E1ECC3-F162-4E13-A48B-FE68FA7D1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Optional Video:</a:t>
            </a:r>
            <a:endParaRPr lang="en-US" sz="2400" b="0" dirty="0">
              <a:solidFill>
                <a:schemeClr val="tx1"/>
              </a:solidFill>
            </a:endParaRPr>
          </a:p>
        </p:txBody>
      </p:sp>
      <p:pic>
        <p:nvPicPr>
          <p:cNvPr id="8" name="Picture 7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033973A4-1366-45D8-B9B6-8F6EFC2A8AC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8967" y="1200183"/>
            <a:ext cx="3866063" cy="38660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9909B7F-E215-4800-9989-2E6767F892B2}"/>
              </a:ext>
            </a:extLst>
          </p:cNvPr>
          <p:cNvSpPr txBox="1"/>
          <p:nvPr/>
        </p:nvSpPr>
        <p:spPr>
          <a:xfrm>
            <a:off x="1175655" y="5112245"/>
            <a:ext cx="6792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You may wish to embed a relevant, age-appropriate video for your students here.  See the Notes for an example.</a:t>
            </a:r>
          </a:p>
        </p:txBody>
      </p:sp>
    </p:spTree>
    <p:extLst>
      <p:ext uri="{BB962C8B-B14F-4D97-AF65-F5344CB8AC3E}">
        <p14:creationId xmlns:p14="http://schemas.microsoft.com/office/powerpoint/2010/main" val="29516686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d39d9d4-a4a3-4cbb-8846-0795941a173f">
      <Terms xmlns="http://schemas.microsoft.com/office/infopath/2007/PartnerControls"/>
    </lcf76f155ced4ddcb4097134ff3c332f>
    <TaxCatchAll xmlns="0bfdc619-4bd5-4a26-8e37-4be4446dc23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6D7E7ECCCD274CA4D87657FE5B4A0A" ma:contentTypeVersion="13" ma:contentTypeDescription="Create a new document." ma:contentTypeScope="" ma:versionID="988cd206c9a4722f6fc33e7db9caa08d">
  <xsd:schema xmlns:xsd="http://www.w3.org/2001/XMLSchema" xmlns:xs="http://www.w3.org/2001/XMLSchema" xmlns:p="http://schemas.microsoft.com/office/2006/metadata/properties" xmlns:ns2="7d39d9d4-a4a3-4cbb-8846-0795941a173f" xmlns:ns3="0bfdc619-4bd5-4a26-8e37-4be4446dc23a" xmlns:ns4="c7bc20cd-f3b5-4cb9-9099-b7d1e4c3c983" targetNamespace="http://schemas.microsoft.com/office/2006/metadata/properties" ma:root="true" ma:fieldsID="dee27c954446562decad3bfbb669f59b" ns2:_="" ns3:_="" ns4:_="">
    <xsd:import namespace="7d39d9d4-a4a3-4cbb-8846-0795941a173f"/>
    <xsd:import namespace="0bfdc619-4bd5-4a26-8e37-4be4446dc23a"/>
    <xsd:import namespace="c7bc20cd-f3b5-4cb9-9099-b7d1e4c3c9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4:SharedWithUsers" minOccurs="0"/>
                <xsd:element ref="ns4:SharedWithDetails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39d9d4-a4a3-4cbb-8846-0795941a17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f13cef49-2953-4246-9b7f-e3d70b1cf0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fdc619-4bd5-4a26-8e37-4be4446dc23a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c948275e-acb8-4f67-9f4b-0f18b628c537}" ma:internalName="TaxCatchAll" ma:showField="CatchAllData" ma:web="c7bc20cd-f3b5-4cb9-9099-b7d1e4c3c9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bc20cd-f3b5-4cb9-9099-b7d1e4c3c98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151A670-0DF8-40A2-9C30-9AF459D7E23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8C3B65E-86F5-4F12-882B-E72674BBA31A}">
  <ds:schemaRefs>
    <ds:schemaRef ds:uri="eef8d247-b517-4b03-8403-4e70816b143f"/>
    <ds:schemaRef ds:uri="f0e45243-17b0-4cce-9b2d-f191534f8a0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98a1be8e-ceb0-4d64-90f3-74f22257285b"/>
    <ds:schemaRef ds:uri="0bfdc619-4bd5-4a26-8e37-4be4446dc23a"/>
    <ds:schemaRef ds:uri="09a20863-7c96-4a57-95ca-029d1820b203"/>
    <ds:schemaRef ds:uri="32a440ee-ccdf-4ffb-ba5c-71e25989d2a9"/>
  </ds:schemaRefs>
</ds:datastoreItem>
</file>

<file path=customXml/itemProps3.xml><?xml version="1.0" encoding="utf-8"?>
<ds:datastoreItem xmlns:ds="http://schemas.openxmlformats.org/officeDocument/2006/customXml" ds:itemID="{4E9E4CF1-3C42-4C3E-8857-8F0A8DEE61E8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1584</TotalTime>
  <Words>1544</Words>
  <Application>Microsoft Office PowerPoint</Application>
  <PresentationFormat>On-screen Show (4:3)</PresentationFormat>
  <Paragraphs>160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Arial-BoldMT</vt:lpstr>
      <vt:lpstr>Arial-ItalicMT</vt:lpstr>
      <vt:lpstr>ArialMT</vt:lpstr>
      <vt:lpstr>Calibri</vt:lpstr>
      <vt:lpstr>Helvetica Neue</vt:lpstr>
      <vt:lpstr>Roboto</vt:lpstr>
      <vt:lpstr>Roboto Medium</vt:lpstr>
      <vt:lpstr>Office Theme</vt:lpstr>
      <vt:lpstr>PowerPoint Presentation</vt:lpstr>
      <vt:lpstr>Guiding Questions</vt:lpstr>
      <vt:lpstr>Introduction – Innovation Build</vt:lpstr>
      <vt:lpstr>Introduction – Inclusion Build</vt:lpstr>
      <vt:lpstr>Tasks</vt:lpstr>
      <vt:lpstr>Tasks</vt:lpstr>
      <vt:lpstr>Tasks</vt:lpstr>
      <vt:lpstr>Share</vt:lpstr>
      <vt:lpstr>Optional Video:</vt:lpstr>
      <vt:lpstr>Clean Up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Charlie Gibson</cp:lastModifiedBy>
  <cp:revision>88</cp:revision>
  <dcterms:created xsi:type="dcterms:W3CDTF">2020-04-21T20:33:01Z</dcterms:created>
  <dcterms:modified xsi:type="dcterms:W3CDTF">2024-06-06T16:13:52Z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0x010100316D7E7ECCCD274CA4D87657FE5B4A0A</vt:lpwstr>
  </property>
  <property fmtid="{D5CDD505-2E9C-101B-9397-08002B2CF9AE}" pid="3" name="MediaServiceImageTags">
    <vt:lpwstr/>
  </property>
</Properties>
</file>