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sldIdLst>
    <p:sldId id="317" r:id="rId5"/>
    <p:sldId id="260" r:id="rId6"/>
    <p:sldId id="261" r:id="rId7"/>
    <p:sldId id="285" r:id="rId8"/>
    <p:sldId id="315" r:id="rId9"/>
    <p:sldId id="321" r:id="rId10"/>
    <p:sldId id="313" r:id="rId11"/>
    <p:sldId id="302" r:id="rId12"/>
    <p:sldId id="311" r:id="rId13"/>
    <p:sldId id="320" r:id="rId14"/>
    <p:sldId id="306" r:id="rId15"/>
    <p:sldId id="269" r:id="rId16"/>
    <p:sldId id="316" r:id="rId17"/>
    <p:sldId id="319" r:id="rId18"/>
    <p:sldId id="31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00823E"/>
    <a:srgbClr val="006933"/>
    <a:srgbClr val="147342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A25572-82A3-4678-A6F5-915830467AD1}" v="2" dt="2023-05-22T18:38:38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6" autoAdjust="0"/>
    <p:restoredTop sz="94125" autoAdjust="0"/>
  </p:normalViewPr>
  <p:slideViewPr>
    <p:cSldViewPr snapToGrid="0">
      <p:cViewPr varScale="1">
        <p:scale>
          <a:sx n="104" d="100"/>
          <a:sy n="104" d="100"/>
        </p:scale>
        <p:origin x="1740" y="72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99A25572-82A3-4678-A6F5-915830467AD1}"/>
    <pc:docChg chg="custSel modSld">
      <pc:chgData name="Tammy Pankey" userId="89b84b47-0384-4d66-b56e-dc00ebdb68cf" providerId="ADAL" clId="{99A25572-82A3-4678-A6F5-915830467AD1}" dt="2023-05-22T18:36:42.004" v="3" actId="1076"/>
      <pc:docMkLst>
        <pc:docMk/>
      </pc:docMkLst>
      <pc:sldChg chg="addSp delSp modSp mod">
        <pc:chgData name="Tammy Pankey" userId="89b84b47-0384-4d66-b56e-dc00ebdb68cf" providerId="ADAL" clId="{99A25572-82A3-4678-A6F5-915830467AD1}" dt="2023-05-22T18:36:42.004" v="3" actId="1076"/>
        <pc:sldMkLst>
          <pc:docMk/>
          <pc:sldMk cId="3223758948" sldId="317"/>
        </pc:sldMkLst>
        <pc:picChg chg="add mod">
          <ac:chgData name="Tammy Pankey" userId="89b84b47-0384-4d66-b56e-dc00ebdb68cf" providerId="ADAL" clId="{99A25572-82A3-4678-A6F5-915830467AD1}" dt="2023-05-22T18:36:42.004" v="3" actId="1076"/>
          <ac:picMkLst>
            <pc:docMk/>
            <pc:sldMk cId="3223758948" sldId="317"/>
            <ac:picMk id="4" creationId="{090F3397-06A0-4533-4042-1402F2972C46}"/>
          </ac:picMkLst>
        </pc:picChg>
        <pc:picChg chg="del">
          <ac:chgData name="Tammy Pankey" userId="89b84b47-0384-4d66-b56e-dc00ebdb68cf" providerId="ADAL" clId="{99A25572-82A3-4678-A6F5-915830467AD1}" dt="2023-05-22T18:36:18.438" v="0" actId="478"/>
          <ac:picMkLst>
            <pc:docMk/>
            <pc:sldMk cId="3223758948" sldId="317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- Build Sound Effects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the concert pieces that were added to the basic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other technology you would like to add to the concert stage.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examples of the additional technology using the prototyping pieces and add them to the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technology represented in your model.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Examples of the technology include the lights, speakers, and other music equipment.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Share photos of music venues in your community that the children may have seen before.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Children can find more information on the careers mentioned in the Engineering Notebook on pages 30-31.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12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(10-15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Share what they did in the session.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Demonstrate how the concert stage works.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Explain how sound is used to make an impact for an audience.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Show different examples of sounds icons on the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 = </a:t>
            </a:r>
            <a:r>
              <a:rPr lang="en-US" b="1" i="1" dirty="0"/>
              <a:t>Sound Effects </a:t>
            </a:r>
            <a:r>
              <a:rPr lang="en-US" i="0" dirty="0"/>
              <a:t>at</a:t>
            </a:r>
            <a:r>
              <a:rPr lang="en-US" i="1" dirty="0"/>
              <a:t> </a:t>
            </a:r>
            <a:r>
              <a:rPr lang="en-US" dirty="0"/>
              <a:t>https://youtu.be/B3sDrmZmgLA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sound engineer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The stage can remain assembled.  Bag 4 contains enough pieces for two additional stages.  Another stage will be needed in Session 7.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Anything built with the prototyping pieces should be taken apart.</a:t>
            </a:r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The team will need Book 2 and Bag 2 located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The children can decide how to arrange the performers on the stage.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Questions in the </a:t>
            </a:r>
            <a:r>
              <a:rPr lang="en-US" sz="1800" b="0" i="1" u="none" strike="noStrike" baseline="0" dirty="0">
                <a:latin typeface="Arial-ItalicMT"/>
              </a:rPr>
              <a:t>Engineering Notebook </a:t>
            </a:r>
            <a:r>
              <a:rPr lang="en-US" sz="1800" b="0" i="0" u="none" strike="noStrike" baseline="0" dirty="0">
                <a:latin typeface="ArialMT"/>
              </a:rPr>
              <a:t>are meant to start a discussion or generate ideas.</a:t>
            </a:r>
            <a:endParaRPr lang="en-US" sz="12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Examples of the technology include the lights, speakers, and other music equipment.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Share photos of music venues in your community that the children may have seen before.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Children can find more information on the careers mentioned in the Engineering Notebook on pages 30-31.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Extension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Explore different jobs and careers related to the arts.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Research what it takes to become and expert in one of the jobs that was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Have Fun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Read the definition for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to the team. </a:t>
            </a:r>
            <a:r>
              <a:rPr lang="en-US" sz="1800" b="0" i="1" u="none" strike="noStrike" baseline="0" dirty="0">
                <a:latin typeface="Arial-ItalicMT"/>
              </a:rPr>
              <a:t>(see TMG page 5)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Talk about what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is.  Have the team provide examples of this Core Value.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Extension: Have everyone draw a picture of an example of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on the Core Values page in their </a:t>
            </a:r>
            <a:r>
              <a:rPr lang="en-US" sz="1800" b="0" i="1" u="none" strike="noStrike" baseline="0" dirty="0">
                <a:latin typeface="Arial-ItalicMT"/>
              </a:rPr>
              <a:t>Engineering Notebook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Build Music Concert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2 to build the music concert pieces.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the music concert pieces to the basic stage you built last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the concert stage on the mat near the music notes.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sound or music is used to help performers entertain their audience.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team will need Book 2 and Bag 2 located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children can decide how to arrange the performers on the stage.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Questions in the </a:t>
            </a:r>
            <a:r>
              <a:rPr lang="en-US" sz="1200" b="0" i="1" u="none" strike="noStrike" baseline="0" dirty="0">
                <a:latin typeface="Arial-ItalicMT"/>
              </a:rPr>
              <a:t>Engineering Notebook </a:t>
            </a:r>
            <a:r>
              <a:rPr lang="en-US" sz="1200" b="0" i="0" u="none" strike="noStrike" baseline="0" dirty="0">
                <a:latin typeface="ArialMT"/>
              </a:rPr>
              <a:t>are meant to start a discussion or generate ideas.</a:t>
            </a:r>
            <a:endParaRPr lang="en-US" sz="1000" b="1" i="0" u="none" strike="noStrike" baseline="0" dirty="0">
              <a:solidFill>
                <a:srgbClr val="00963E"/>
              </a:solidFill>
              <a:latin typeface="Arial-Bold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Build Music Concert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2 to build the music concert pieces.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the music concert pieces to the basic stage you built last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the concert stage on the mat near the music notes.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sound or music is used to help performers entertain their audience.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team will need Book 2 and Bag 2 located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children can decide how to arrange the performers on the stage.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Questions in the </a:t>
            </a:r>
            <a:r>
              <a:rPr lang="en-US" sz="1200" b="0" i="1" u="none" strike="noStrike" baseline="0" dirty="0">
                <a:latin typeface="Arial-ItalicMT"/>
              </a:rPr>
              <a:t>Engineering Notebook </a:t>
            </a:r>
            <a:r>
              <a:rPr lang="en-US" sz="1200" b="0" i="0" u="none" strike="noStrike" baseline="0" dirty="0">
                <a:latin typeface="ArialMT"/>
              </a:rPr>
              <a:t>are meant to start a discussion or generate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Build Music Concert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2 to build the music concert pieces.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the music concert pieces to the basic stage you built last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the concert stage on the mat near the music notes.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how sound or music is used to help performers entertain their audience.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team will need Book 2 and Bag 2 located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children can decide how to arrange the performers on the stage.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Questions in the </a:t>
            </a:r>
            <a:r>
              <a:rPr lang="en-US" sz="1200" b="0" i="1" u="none" strike="noStrike" baseline="0" dirty="0">
                <a:latin typeface="Arial-ItalicMT"/>
              </a:rPr>
              <a:t>Engineering Notebook </a:t>
            </a:r>
            <a:r>
              <a:rPr lang="en-US" sz="1200" b="0" i="0" u="none" strike="noStrike" baseline="0" dirty="0">
                <a:latin typeface="ArialMT"/>
              </a:rPr>
              <a:t>are meant to start a discussion or generate ideas.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0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- Build Sound Effects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the concert pieces that were added to the basic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other technology you would like to add to the concert stage.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examples of the additional technology using the prototyping pieces and add them to the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technology represented in your model.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Examples of the technology include the lights, speakers, and other music equipment.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Share photos of music venues in your community that the children may have seen before.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Children can find more information on the careers mentioned in the Engineering Notebook on pages 30-31.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- Build Sound Effects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the concert pieces that were added to the basic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other technology you would like to add to the concert stage.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examples of the additional technology using the prototyping pieces and add them to the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technology represented in your model.</a:t>
            </a:r>
          </a:p>
          <a:p>
            <a:pPr algn="l"/>
            <a:r>
              <a:rPr lang="en-US" sz="10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Examples of the technology include the lights, speakers, and other music equipment.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Share photos of music venues in your community that the children may have seen before.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200" b="0" i="0" u="none" strike="noStrike" baseline="0" dirty="0">
                <a:latin typeface="ArialMT"/>
              </a:rPr>
              <a:t>Children can find more information on the careers mentioned in the Engineering Notebook on pages 30-31.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- Build Sound Effects </a:t>
            </a:r>
            <a:r>
              <a:rPr lang="en-US" sz="18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the concert pieces that were added to the basic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what other technology you would like to add to the concert stage.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examples of the additional technology using the prototyping pieces and add them to the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technology represented in your model.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800" b="0" i="0" u="none" strike="noStrike" baseline="0" dirty="0">
                <a:latin typeface="ArialMT"/>
              </a:rPr>
              <a:t>Examples of the technology include the lights, speakers, and other music equipment.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800" b="0" i="0" u="none" strike="noStrike" baseline="0" dirty="0">
                <a:latin typeface="ArialMT"/>
              </a:rPr>
              <a:t>Share photos of music venues in your community that the children may have seen before.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800" b="0" i="0" u="none" strike="noStrike" baseline="0" dirty="0">
                <a:latin typeface="ArialMT"/>
              </a:rPr>
              <a:t>Children can find more information on the careers mentioned in the Engineering Notebook on pages 30-31.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1388702"/>
            <a:ext cx="3720051" cy="3333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Sound All Around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3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0F3397-06A0-4533-4042-1402F2972C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38" y="1417320"/>
            <a:ext cx="3878373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5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15D969C-8800-44AD-889A-FA6C409BD0E9}"/>
              </a:ext>
            </a:extLst>
          </p:cNvPr>
          <p:cNvSpPr txBox="1">
            <a:spLocks/>
          </p:cNvSpPr>
          <p:nvPr/>
        </p:nvSpPr>
        <p:spPr>
          <a:xfrm>
            <a:off x="316599" y="266200"/>
            <a:ext cx="5914472" cy="98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Capture Your Ideas!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B81397-D2B1-7FDD-AC99-C9E8198B8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810" y="4631671"/>
            <a:ext cx="6491974" cy="1595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Record ideas in the </a:t>
            </a:r>
            <a:r>
              <a:rPr lang="en-US" sz="3600" i="1" dirty="0">
                <a:solidFill>
                  <a:schemeClr val="tx1"/>
                </a:solidFill>
              </a:rPr>
              <a:t>Engineering Notebook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C3B71-83AC-84EA-18AA-AA551634F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" y="1247507"/>
            <a:ext cx="553299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E3AA6-9538-200A-F37D-97A55FDE2F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8447" y="-1"/>
            <a:ext cx="3560470" cy="510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26855"/>
            <a:ext cx="5295146" cy="477663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you did in the session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Demonstrate how the concert stage works.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Explain how sound is used to make an impact for an audience.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Show different examples of sounds icons on the mat.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6192148" y="1471974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3796" y="3615171"/>
            <a:ext cx="294424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0971A1-4186-5CFE-27A7-BC9C64488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864" y="3752621"/>
            <a:ext cx="5426161" cy="232468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Helvetica Neue" panose="02000503000000020004"/>
                <a:cs typeface="Arial" panose="020B0604020202020204" pitchFamily="34" charset="0"/>
              </a:rPr>
              <a:t>Role:</a:t>
            </a:r>
          </a:p>
          <a:p>
            <a:pPr marL="0" indent="0">
              <a:buNone/>
            </a:pPr>
            <a:r>
              <a:rPr lang="en-US" sz="3200" dirty="0">
                <a:latin typeface="Helvetica Neue" panose="02000503000000020004"/>
                <a:cs typeface="Arial" panose="020B0604020202020204" pitchFamily="34" charset="0"/>
              </a:rPr>
              <a:t>A sound engineer mixes different sounds, controls volume, and creates an optimal listening experience.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3A5B3C9-B3E2-9BCC-ACAD-B908BAAA7AAD}"/>
              </a:ext>
            </a:extLst>
          </p:cNvPr>
          <p:cNvSpPr/>
          <p:nvPr/>
        </p:nvSpPr>
        <p:spPr>
          <a:xfrm>
            <a:off x="784860" y="1082389"/>
            <a:ext cx="4807556" cy="1005840"/>
          </a:xfrm>
          <a:prstGeom prst="roundRect">
            <a:avLst/>
          </a:prstGeom>
          <a:solidFill>
            <a:srgbClr val="00A551"/>
          </a:solidFill>
          <a:ln>
            <a:solidFill>
              <a:srgbClr val="00A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E6CCBD-E685-2FFA-642A-206C6ACBEAF8}"/>
              </a:ext>
            </a:extLst>
          </p:cNvPr>
          <p:cNvSpPr txBox="1">
            <a:spLocks/>
          </p:cNvSpPr>
          <p:nvPr/>
        </p:nvSpPr>
        <p:spPr>
          <a:xfrm>
            <a:off x="784860" y="1082389"/>
            <a:ext cx="4807556" cy="1039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Sound Engineer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E3F9C-8C18-BC22-84F7-8F6087689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056"/>
          <a:stretch/>
        </p:blipFill>
        <p:spPr>
          <a:xfrm>
            <a:off x="5768517" y="274003"/>
            <a:ext cx="2921000" cy="2654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28FE3-77D8-076F-D26D-5F57BA0FAD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56"/>
          <a:stretch/>
        </p:blipFill>
        <p:spPr>
          <a:xfrm>
            <a:off x="5768517" y="3186888"/>
            <a:ext cx="2921000" cy="265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810B5-9829-EDEB-044A-5FADA340A9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4152" y="2145511"/>
            <a:ext cx="35181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68623" y="1655809"/>
            <a:ext cx="2286000" cy="4090083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add the music concert pieces to the basic stage.</a:t>
            </a:r>
          </a:p>
          <a:p>
            <a:pPr>
              <a:spcAft>
                <a:spcPts val="200"/>
              </a:spcAft>
            </a:pPr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identify different ways sound is used to help make an impact on an audience.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technology is used in the music industry?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music do you like to listen to?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instruments do you see in the music concert pieces?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pieces of technology do you see that were added to the stage?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technology would you like to add to the stage?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sounds would you feature on your stage?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52D0C1AE-81B8-4909-A165-396C90E13F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008" y="3343435"/>
            <a:ext cx="2807925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enjoyed and celebrated what we did!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Let’s Have Fun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Fun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Fun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507311" y="389821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C74E23C-1A90-42D3-A193-0135FBC288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71" y="1272014"/>
            <a:ext cx="2057400" cy="2057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BCA10C-17CC-381A-0368-39A2A0334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612" y="4279903"/>
            <a:ext cx="13864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212" y="1033113"/>
            <a:ext cx="5733849" cy="371010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Follow the building instructions in Book 2 to build the music concert pieces. </a:t>
            </a:r>
          </a:p>
          <a:p>
            <a:r>
              <a:rPr lang="en-US" sz="3600" dirty="0">
                <a:solidFill>
                  <a:schemeClr val="tx1"/>
                </a:solidFill>
              </a:rPr>
              <a:t>Add the music concert pieces to the basic stage you built last session.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 Build Music Concert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348897" y="1127761"/>
            <a:ext cx="2552131" cy="48150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3F683-B901-0CF2-AB09-FB6BBB91E1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741" y="1732494"/>
            <a:ext cx="2103120" cy="1246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02D9-9166-3A70-E5BC-28BF178F2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545" y="4552668"/>
            <a:ext cx="2286000" cy="114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4F9C5-EE8A-0D1B-8A69-F39F8E54B257}"/>
              </a:ext>
            </a:extLst>
          </p:cNvPr>
          <p:cNvSpPr txBox="1"/>
          <p:nvPr/>
        </p:nvSpPr>
        <p:spPr>
          <a:xfrm>
            <a:off x="903622" y="4927249"/>
            <a:ext cx="395416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933"/>
                </a:solidFill>
                <a:latin typeface="Helvetica Neue" panose="02000503000000020004"/>
              </a:rPr>
              <a:t>Watch video of the music concert model!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AE72F-6954-2B08-C98A-B4F3B224F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722" y="4743217"/>
            <a:ext cx="1341120" cy="137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DA4C3D-0628-CB74-960D-C54B4FF534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29" t="20071" r="3929" b="19185"/>
          <a:stretch/>
        </p:blipFill>
        <p:spPr>
          <a:xfrm>
            <a:off x="6476544" y="2915209"/>
            <a:ext cx="2286000" cy="15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13" y="365127"/>
            <a:ext cx="3260962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41ABD6-8D72-57E2-6831-69FB8D7940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845" y="1143048"/>
            <a:ext cx="4220943" cy="474263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63577" y="4996609"/>
            <a:ext cx="6840577" cy="10961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Place the concert stage on the mat near the music notes.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402A1-051C-459A-0823-0F2F12080F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6584" y="919809"/>
            <a:ext cx="4829600" cy="37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13" y="365127"/>
            <a:ext cx="3260962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933" y="4411362"/>
            <a:ext cx="8111345" cy="172994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Discuss how sound or music is used to help performers entertain their audience.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15EEB-013C-C29F-BA89-F30F8050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04" y="233342"/>
            <a:ext cx="4980341" cy="4020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96A3B0-BC1E-B09A-88F2-2059F717F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5" y="1835330"/>
            <a:ext cx="31699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4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2195" y="1278608"/>
            <a:ext cx="7967322" cy="16003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Identify the concert pieces that were added to the basic stage.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 – Build Sound Effects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919783" y="2162431"/>
            <a:ext cx="1856233" cy="37564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43937-3594-4A1E-2930-21340E2FEA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0428" y="2393432"/>
            <a:ext cx="3878373" cy="4023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C3DABD-B84A-7C51-7C4E-7708C9AC6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739" y="2732583"/>
            <a:ext cx="1378039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14AE13-1872-04BA-B391-04648C6CD22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783" y="4583486"/>
            <a:ext cx="1187259" cy="128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FC9B22-CC77-EE9A-4822-29C0BB3CAA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76" y="3522832"/>
            <a:ext cx="24329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B81397-D2B1-7FDD-AC99-C9E8198B8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1006" y="4510761"/>
            <a:ext cx="7824544" cy="1658317"/>
          </a:xfrm>
        </p:spPr>
        <p:txBody>
          <a:bodyPr>
            <a:normAutofit lnSpcReduction="10000"/>
          </a:bodyPr>
          <a:lstStyle/>
          <a:p>
            <a:r>
              <a:rPr lang="en-US" sz="3900" dirty="0">
                <a:solidFill>
                  <a:schemeClr val="tx1"/>
                </a:solidFill>
              </a:rPr>
              <a:t>Discuss what other technology you would like to add to the concert stage.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1F756-9188-5ADF-AB13-73E63DB08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53"/>
          <a:stretch/>
        </p:blipFill>
        <p:spPr>
          <a:xfrm>
            <a:off x="3880018" y="429426"/>
            <a:ext cx="4599734" cy="397764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15D969C-8800-44AD-889A-FA6C409BD0E9}"/>
              </a:ext>
            </a:extLst>
          </p:cNvPr>
          <p:cNvSpPr txBox="1">
            <a:spLocks/>
          </p:cNvSpPr>
          <p:nvPr/>
        </p:nvSpPr>
        <p:spPr>
          <a:xfrm>
            <a:off x="530739" y="196172"/>
            <a:ext cx="2982655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Activity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6D6888-2C43-34ED-28FF-1A61AC919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04" y="3161349"/>
            <a:ext cx="2562225" cy="1171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06137-3F34-CEDD-86D3-88FBC89A5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533" b="-68"/>
          <a:stretch/>
        </p:blipFill>
        <p:spPr>
          <a:xfrm>
            <a:off x="530324" y="960768"/>
            <a:ext cx="3535044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7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2482186"/>
            <a:ext cx="8152311" cy="399123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900" b="1" i="0" u="none" strike="noStrike" baseline="0" dirty="0">
                <a:solidFill>
                  <a:srgbClr val="00823E"/>
                </a:solidFill>
                <a:latin typeface="Helvetica Neue" panose="02000503000000020004"/>
              </a:rPr>
              <a:t>Challenge</a:t>
            </a:r>
          </a:p>
          <a:p>
            <a:pPr algn="l"/>
            <a:r>
              <a:rPr lang="en-US" sz="3900" b="0" i="0" u="none" strike="noStrike" baseline="0" dirty="0">
                <a:latin typeface="Helvetica Neue" panose="02000503000000020004"/>
              </a:rPr>
              <a:t>Build examples of the additional technology using the prototyping pieces and add them to the stage.</a:t>
            </a:r>
            <a:endParaRPr lang="en-US" sz="3900" dirty="0">
              <a:latin typeface="Helvetica Neue" panose="02000503000000020004"/>
            </a:endParaRPr>
          </a:p>
          <a:p>
            <a:pPr algn="l"/>
            <a:r>
              <a:rPr lang="en-US" sz="3900" b="0" i="0" u="none" strike="noStrike" baseline="0" dirty="0">
                <a:latin typeface="Helvetica Neue" panose="02000503000000020004"/>
              </a:rPr>
              <a:t>Share the technology represented in your model.</a:t>
            </a:r>
            <a:endParaRPr lang="en-US" sz="3900" dirty="0">
              <a:latin typeface="Helvetica Neue" panose="020005030000000200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6DAD7-DFEF-D1E1-DDF5-1874F20EE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34744" r="8430"/>
          <a:stretch/>
        </p:blipFill>
        <p:spPr>
          <a:xfrm>
            <a:off x="4309110" y="302344"/>
            <a:ext cx="4206240" cy="29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B67A7E-0402-40C8-B02B-8A72BB934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</TotalTime>
  <Words>1739</Words>
  <Application>Microsoft Office PowerPoint</Application>
  <PresentationFormat>On-screen Show (4:3)</PresentationFormat>
  <Paragraphs>187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Segoe UI</vt:lpstr>
      <vt:lpstr>Office Theme</vt:lpstr>
      <vt:lpstr>PowerPoint Presentation</vt:lpstr>
      <vt:lpstr>Guiding Questions</vt:lpstr>
      <vt:lpstr>Introduction – Let’s Have Fun</vt:lpstr>
      <vt:lpstr>Activity 1 – Build Music Concert</vt:lpstr>
      <vt:lpstr>Activity 1</vt:lpstr>
      <vt:lpstr>Activity 1</vt:lpstr>
      <vt:lpstr>Activity 2 – Build Sound Effects</vt:lpstr>
      <vt:lpstr>PowerPoint Presentation</vt:lpstr>
      <vt:lpstr>Activity 2</vt:lpstr>
      <vt:lpstr>PowerPoint Presentation</vt:lpstr>
      <vt:lpstr>Share</vt:lpstr>
      <vt:lpstr>Optional Video: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57</cp:revision>
  <dcterms:created xsi:type="dcterms:W3CDTF">2020-04-21T20:33:01Z</dcterms:created>
  <dcterms:modified xsi:type="dcterms:W3CDTF">2023-05-22T18:38:47Z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