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4"/>
  </p:sldMasterIdLst>
  <p:notesMasterIdLst>
    <p:notesMasterId r:id="rId19"/>
  </p:notesMasterIdLst>
  <p:sldIdLst>
    <p:sldId id="317" r:id="rId5"/>
    <p:sldId id="260" r:id="rId6"/>
    <p:sldId id="314" r:id="rId7"/>
    <p:sldId id="285" r:id="rId8"/>
    <p:sldId id="315" r:id="rId9"/>
    <p:sldId id="313" r:id="rId10"/>
    <p:sldId id="320" r:id="rId11"/>
    <p:sldId id="319" r:id="rId12"/>
    <p:sldId id="311" r:id="rId13"/>
    <p:sldId id="302" r:id="rId14"/>
    <p:sldId id="306" r:id="rId15"/>
    <p:sldId id="269" r:id="rId16"/>
    <p:sldId id="282" r:id="rId17"/>
    <p:sldId id="318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024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thy Morgan" initials="KM" lastIdx="18" clrIdx="0">
    <p:extLst>
      <p:ext uri="{19B8F6BF-5375-455C-9EA6-DF929625EA0E}">
        <p15:presenceInfo xmlns:p15="http://schemas.microsoft.com/office/powerpoint/2012/main" userId="S::kmorgan@firstinspires.org::19752d8f-270a-426b-91ad-1bf5c79275bc" providerId="AD"/>
      </p:ext>
    </p:extLst>
  </p:cmAuthor>
  <p:cmAuthor id="2" name="Tammy Pankey" initials="TP" lastIdx="17" clrIdx="1">
    <p:extLst>
      <p:ext uri="{19B8F6BF-5375-455C-9EA6-DF929625EA0E}">
        <p15:presenceInfo xmlns:p15="http://schemas.microsoft.com/office/powerpoint/2012/main" userId="S::tpankey@firstinspires.org::89b84b47-0384-4d66-b56e-dc00ebdb68c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47342"/>
    <a:srgbClr val="006933"/>
    <a:srgbClr val="00A651"/>
    <a:srgbClr val="4472C4"/>
    <a:srgbClr val="FF781D"/>
    <a:srgbClr val="7030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6C42306-173A-496C-9671-95E1AF23A7C4}" v="2" dt="2023-05-22T18:43:54.62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062" autoAdjust="0"/>
    <p:restoredTop sz="76904" autoAdjust="0"/>
  </p:normalViewPr>
  <p:slideViewPr>
    <p:cSldViewPr snapToGrid="0">
      <p:cViewPr varScale="1">
        <p:scale>
          <a:sx n="84" d="100"/>
          <a:sy n="84" d="100"/>
        </p:scale>
        <p:origin x="2460" y="60"/>
      </p:cViewPr>
      <p:guideLst>
        <p:guide orient="horz" pos="2160"/>
        <p:guide pos="302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ammy Pankey" userId="89b84b47-0384-4d66-b56e-dc00ebdb68cf" providerId="ADAL" clId="{36C42306-173A-496C-9671-95E1AF23A7C4}"/>
    <pc:docChg chg="custSel modSld">
      <pc:chgData name="Tammy Pankey" userId="89b84b47-0384-4d66-b56e-dc00ebdb68cf" providerId="ADAL" clId="{36C42306-173A-496C-9671-95E1AF23A7C4}" dt="2023-05-22T18:56:10.420" v="57" actId="20577"/>
      <pc:docMkLst>
        <pc:docMk/>
      </pc:docMkLst>
      <pc:sldChg chg="modSp mod">
        <pc:chgData name="Tammy Pankey" userId="89b84b47-0384-4d66-b56e-dc00ebdb68cf" providerId="ADAL" clId="{36C42306-173A-496C-9671-95E1AF23A7C4}" dt="2023-05-22T18:40:19.826" v="12" actId="20577"/>
        <pc:sldMkLst>
          <pc:docMk/>
          <pc:sldMk cId="1717468709" sldId="260"/>
        </pc:sldMkLst>
        <pc:spChg chg="mod">
          <ac:chgData name="Tammy Pankey" userId="89b84b47-0384-4d66-b56e-dc00ebdb68cf" providerId="ADAL" clId="{36C42306-173A-496C-9671-95E1AF23A7C4}" dt="2023-05-22T18:40:19.826" v="12" actId="20577"/>
          <ac:spMkLst>
            <pc:docMk/>
            <pc:sldMk cId="1717468709" sldId="260"/>
            <ac:spMk id="8" creationId="{5FAF9C81-E385-4FC9-A39D-DEA705CF563C}"/>
          </ac:spMkLst>
        </pc:spChg>
        <pc:spChg chg="mod">
          <ac:chgData name="Tammy Pankey" userId="89b84b47-0384-4d66-b56e-dc00ebdb68cf" providerId="ADAL" clId="{36C42306-173A-496C-9671-95E1AF23A7C4}" dt="2023-05-22T18:39:57.727" v="4" actId="20577"/>
          <ac:spMkLst>
            <pc:docMk/>
            <pc:sldMk cId="1717468709" sldId="260"/>
            <ac:spMk id="10" creationId="{12EFF9B9-1627-A7DD-539C-2D6686790141}"/>
          </ac:spMkLst>
        </pc:spChg>
        <pc:spChg chg="mod">
          <ac:chgData name="Tammy Pankey" userId="89b84b47-0384-4d66-b56e-dc00ebdb68cf" providerId="ADAL" clId="{36C42306-173A-496C-9671-95E1AF23A7C4}" dt="2023-05-22T18:40:13.106" v="10" actId="20577"/>
          <ac:spMkLst>
            <pc:docMk/>
            <pc:sldMk cId="1717468709" sldId="260"/>
            <ac:spMk id="11" creationId="{9F45DFF6-EE04-4A18-8898-D4C1CE4A06C7}"/>
          </ac:spMkLst>
        </pc:spChg>
        <pc:spChg chg="mod">
          <ac:chgData name="Tammy Pankey" userId="89b84b47-0384-4d66-b56e-dc00ebdb68cf" providerId="ADAL" clId="{36C42306-173A-496C-9671-95E1AF23A7C4}" dt="2023-05-22T18:40:04.888" v="8" actId="20577"/>
          <ac:spMkLst>
            <pc:docMk/>
            <pc:sldMk cId="1717468709" sldId="260"/>
            <ac:spMk id="14" creationId="{4F5A9C7E-C2D0-4F93-BC6B-DBADE1AF2924}"/>
          </ac:spMkLst>
        </pc:spChg>
        <pc:spChg chg="mod">
          <ac:chgData name="Tammy Pankey" userId="89b84b47-0384-4d66-b56e-dc00ebdb68cf" providerId="ADAL" clId="{36C42306-173A-496C-9671-95E1AF23A7C4}" dt="2023-05-22T18:40:02.935" v="6" actId="20577"/>
          <ac:spMkLst>
            <pc:docMk/>
            <pc:sldMk cId="1717468709" sldId="260"/>
            <ac:spMk id="17" creationId="{68CFE0DF-BEF3-4914-A598-7A66A74C572C}"/>
          </ac:spMkLst>
        </pc:spChg>
        <pc:spChg chg="mod">
          <ac:chgData name="Tammy Pankey" userId="89b84b47-0384-4d66-b56e-dc00ebdb68cf" providerId="ADAL" clId="{36C42306-173A-496C-9671-95E1AF23A7C4}" dt="2023-05-22T18:39:55.533" v="2" actId="20577"/>
          <ac:spMkLst>
            <pc:docMk/>
            <pc:sldMk cId="1717468709" sldId="260"/>
            <ac:spMk id="18" creationId="{5916FD3D-F12A-4905-AEFF-ED4FEE822709}"/>
          </ac:spMkLst>
        </pc:spChg>
      </pc:sldChg>
      <pc:sldChg chg="modNotesTx">
        <pc:chgData name="Tammy Pankey" userId="89b84b47-0384-4d66-b56e-dc00ebdb68cf" providerId="ADAL" clId="{36C42306-173A-496C-9671-95E1AF23A7C4}" dt="2023-05-22T18:56:10.420" v="57" actId="20577"/>
        <pc:sldMkLst>
          <pc:docMk/>
          <pc:sldMk cId="2951668690" sldId="269"/>
        </pc:sldMkLst>
      </pc:sldChg>
      <pc:sldChg chg="delSp mod">
        <pc:chgData name="Tammy Pankey" userId="89b84b47-0384-4d66-b56e-dc00ebdb68cf" providerId="ADAL" clId="{36C42306-173A-496C-9671-95E1AF23A7C4}" dt="2023-05-22T18:40:27.391" v="13" actId="478"/>
        <pc:sldMkLst>
          <pc:docMk/>
          <pc:sldMk cId="2875577777" sldId="314"/>
        </pc:sldMkLst>
        <pc:picChg chg="del">
          <ac:chgData name="Tammy Pankey" userId="89b84b47-0384-4d66-b56e-dc00ebdb68cf" providerId="ADAL" clId="{36C42306-173A-496C-9671-95E1AF23A7C4}" dt="2023-05-22T18:40:27.391" v="13" actId="478"/>
          <ac:picMkLst>
            <pc:docMk/>
            <pc:sldMk cId="2875577777" sldId="314"/>
            <ac:picMk id="3" creationId="{39F829A1-530D-D37E-E80C-5B08E78C7245}"/>
          </ac:picMkLst>
        </pc:picChg>
      </pc:sldChg>
      <pc:sldChg chg="addSp delSp modSp mod">
        <pc:chgData name="Tammy Pankey" userId="89b84b47-0384-4d66-b56e-dc00ebdb68cf" providerId="ADAL" clId="{36C42306-173A-496C-9671-95E1AF23A7C4}" dt="2023-05-22T18:44:03.090" v="19" actId="1076"/>
        <pc:sldMkLst>
          <pc:docMk/>
          <pc:sldMk cId="1427749037" sldId="317"/>
        </pc:sldMkLst>
        <pc:picChg chg="add mod">
          <ac:chgData name="Tammy Pankey" userId="89b84b47-0384-4d66-b56e-dc00ebdb68cf" providerId="ADAL" clId="{36C42306-173A-496C-9671-95E1AF23A7C4}" dt="2023-05-22T18:44:03.090" v="19" actId="1076"/>
          <ac:picMkLst>
            <pc:docMk/>
            <pc:sldMk cId="1427749037" sldId="317"/>
            <ac:picMk id="4" creationId="{E45DBC51-13E0-6752-1A6E-4A2BA020ED25}"/>
          </ac:picMkLst>
        </pc:picChg>
        <pc:picChg chg="del">
          <ac:chgData name="Tammy Pankey" userId="89b84b47-0384-4d66-b56e-dc00ebdb68cf" providerId="ADAL" clId="{36C42306-173A-496C-9671-95E1AF23A7C4}" dt="2023-05-22T18:39:31.307" v="0" actId="478"/>
          <ac:picMkLst>
            <pc:docMk/>
            <pc:sldMk cId="1427749037" sldId="317"/>
            <ac:picMk id="13" creationId="{6335B222-1AA9-4892-A3FD-904EEBAC60B8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13F5F3-06B3-EE47-BF43-708E2593BF64}" type="datetimeFigureOut">
              <a:rPr lang="en-US" smtClean="0"/>
              <a:t>5/22/2023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7B8CF6-C2C2-924C-96EF-0C0C9E05F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011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B8CF6-C2C2-924C-96EF-0C0C9E05FEB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572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Activity 2 Tasks – Build Minifigure Experts 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(15-20 minutes)</a:t>
            </a:r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Follow the building instructions in Book 1 to make the minifigures.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Explore the minifigure items.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Re-read the Explore story (p. 4-5). Explain how the characters might use one or more of the items to help them in their job.</a:t>
            </a:r>
          </a:p>
          <a:p>
            <a:r>
              <a:rPr lang="en-US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Challenge</a:t>
            </a:r>
            <a:endParaRPr lang="en-US" sz="1200" b="0" i="1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Using the minifigures and stage, build another scene for the Explore Story that shows the stage being used in a different way.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Share your design and explain what is happening.</a:t>
            </a:r>
          </a:p>
          <a:p>
            <a:pPr algn="l"/>
            <a:r>
              <a:rPr lang="en-US" sz="1200" b="1" i="0" u="none" strike="noStrike" baseline="0" dirty="0">
                <a:solidFill>
                  <a:srgbClr val="00963E"/>
                </a:solidFill>
                <a:latin typeface="Arial-BoldMT"/>
              </a:rPr>
              <a:t>Session Tips</a:t>
            </a:r>
          </a:p>
          <a:p>
            <a:pPr marL="342900" indent="-342900" algn="l">
              <a:buFont typeface="+mj-lt"/>
              <a:buAutoNum type="arabicPeriod" startAt="4"/>
            </a:pPr>
            <a:r>
              <a:rPr lang="en-US" dirty="0"/>
              <a:t>The team could also think of other jobs that are related to concert venues, museums, or theaters.</a:t>
            </a:r>
          </a:p>
          <a:p>
            <a:pPr marL="342900" indent="-342900" algn="l">
              <a:buFont typeface="+mj-lt"/>
              <a:buAutoNum type="arabicPeriod" startAt="4"/>
            </a:pPr>
            <a:r>
              <a:rPr lang="en-US" dirty="0"/>
              <a:t>Challenges are provided for the team to go further with the session tasks.</a:t>
            </a:r>
          </a:p>
          <a:p>
            <a:pPr marL="342900" indent="-342900" algn="l">
              <a:buFont typeface="+mj-lt"/>
              <a:buAutoNum type="arabicPeriod" startAt="4"/>
            </a:pPr>
            <a:r>
              <a:rPr lang="en-US" dirty="0"/>
              <a:t>The team can build their stage model on the mat to help contain the materials.</a:t>
            </a:r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B8CF6-C2C2-924C-96EF-0C0C9E05FEB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466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Share </a:t>
            </a:r>
            <a:r>
              <a:rPr lang="en-US" sz="10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(10 minutes)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r>
              <a:rPr lang="en-US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Have the team: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</a:rPr>
              <a:t>Share what you did in the session.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</a:rPr>
              <a:t>Share what they learned about the experts in the Explore Story.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</a:rPr>
              <a:t>Demonstrate how the different minifigure items could be used.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</a:rPr>
              <a:t>Describe their scene for the Explore Story.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B8CF6-C2C2-924C-96EF-0C0C9E05FEB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2586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Choose a relevant, age-appropriate video for your students.  </a:t>
            </a:r>
          </a:p>
          <a:p>
            <a:r>
              <a:rPr lang="en-US" dirty="0"/>
              <a:t>What is a Play? By Lido Learning</a:t>
            </a:r>
          </a:p>
          <a:p>
            <a:r>
              <a:rPr lang="en-US" dirty="0"/>
              <a:t>Here is one example: https://youtu.be/9Y498O7yL8E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B8CF6-C2C2-924C-96EF-0C0C9E05FEB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5034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1200" b="1" i="0" u="none" strike="noStrike" baseline="0" dirty="0">
                <a:solidFill>
                  <a:srgbClr val="00963E"/>
                </a:solidFill>
                <a:latin typeface="Arial-BoldMT"/>
              </a:rPr>
              <a:t>Clean Up Pointers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200" dirty="0"/>
              <a:t>The basic stage should stay assembled.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200" dirty="0"/>
              <a:t>Anything built with the prototyping pieces should be taken apart.</a:t>
            </a:r>
            <a:endParaRPr lang="en-US" dirty="0"/>
          </a:p>
          <a:p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 may wish to play a video or song during clean up time Link on </a:t>
            </a:r>
          </a:p>
          <a:p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GoNoodle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 https://family.gonoodle.com/activities/clean-up  </a:t>
            </a:r>
          </a:p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Link on YouTube Kids:  https://www.youtubekids.com/watch?v=ZJFk87ZsHn0 </a:t>
            </a:r>
          </a:p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Link on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Youtube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 https://youtu.be/ZJFk87ZsHn0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B8CF6-C2C2-924C-96EF-0C0C9E05FEB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2752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B8CF6-C2C2-924C-96EF-0C0C9E05FEB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2999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1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Each session has Guiding Questions that can be shared to frame the session.</a:t>
            </a:r>
          </a:p>
          <a:p>
            <a:pPr algn="l"/>
            <a:r>
              <a:rPr lang="en-US" sz="1200" b="1" i="0" u="none" strike="noStrike" baseline="0" dirty="0">
                <a:solidFill>
                  <a:srgbClr val="00963E"/>
                </a:solidFill>
                <a:latin typeface="Arial-BoldMT"/>
              </a:rPr>
              <a:t>Session Tips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dirty="0"/>
              <a:t>You will find the estimated timing in the lesson for each page’s tasks. This is to assist with children’s self-regulation.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dirty="0"/>
              <a:t>The team will need Book 1 and Bag 1 from the Explore Set.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dirty="0"/>
              <a:t>The team will add the music concert pieces to the basic stage in Session 3.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dirty="0"/>
              <a:t>The team could also think of other jobs that are related to concert venues, museums, or theaters.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dirty="0"/>
              <a:t>Challenges are provided for the team to go further with the session tasks.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dirty="0"/>
              <a:t>The team can build their stage model on the mat to help contain the materials.</a:t>
            </a:r>
          </a:p>
          <a:p>
            <a:pPr marL="0" indent="0" algn="l">
              <a:buFont typeface="+mj-lt"/>
              <a:buNone/>
            </a:pPr>
            <a:r>
              <a:rPr lang="en-US" b="1" dirty="0"/>
              <a:t>Extension</a:t>
            </a:r>
          </a:p>
          <a:p>
            <a:pPr marL="0" indent="0" algn="l">
              <a:buFont typeface="+mj-lt"/>
              <a:buNone/>
            </a:pPr>
            <a:r>
              <a:rPr lang="en-US" dirty="0"/>
              <a:t>• Explore different jobs and careers related to the arts.</a:t>
            </a:r>
          </a:p>
          <a:p>
            <a:pPr marL="0" indent="0" algn="l">
              <a:buFont typeface="+mj-lt"/>
              <a:buNone/>
            </a:pPr>
            <a:r>
              <a:rPr lang="en-US" dirty="0"/>
              <a:t>• Research what it takes to become and expert in one of the jobs that was discussed.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B8CF6-C2C2-924C-96EF-0C0C9E05FEB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1243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Introduction - </a:t>
            </a:r>
            <a:r>
              <a:rPr lang="en-US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Go Team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(5-10 minutes)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Read the definition for teamwork to the team. </a:t>
            </a:r>
            <a:r>
              <a:rPr lang="en-US" sz="105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(see TMG page 5)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Talk about what teamwork is.  Have the team provide examples of this Core Value.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Extension: Have everyone draw a scientists using teamwork on the Core Values page in their Engineering Notebook.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B8CF6-C2C2-924C-96EF-0C0C9E05FEB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5931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Activity 1 Tasks – Build a Basic Stage 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(15-20 minutes) </a:t>
            </a:r>
            <a:endParaRPr lang="en-US" sz="1200" b="1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u="none" dirty="0"/>
              <a:t>Follow the building instructions in Book 1 to make the basic stage.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u="none" dirty="0"/>
              <a:t>Talk about what you would share if you were on the stage.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Identify the icons on the mat. Think about what the icons represent.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Move the stage to different icons on the mat and discuss what could be shared there.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algn="l"/>
            <a:r>
              <a:rPr lang="en-US" sz="1200" b="1" i="0" u="none" strike="noStrike" baseline="0" dirty="0">
                <a:solidFill>
                  <a:srgbClr val="00963E"/>
                </a:solidFill>
                <a:latin typeface="Arial-BoldMT"/>
              </a:rPr>
              <a:t>Session Tips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dirty="0"/>
              <a:t>You will find the estimated timing in the lesson for each page’s tasks. This is to assist with children’s self-regulation.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dirty="0"/>
              <a:t>The team will need Book 1 and Bag 1 from the Explore Set.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dirty="0"/>
              <a:t>The team will add the music concert pieces to the basic stage in Session 3.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B8CF6-C2C2-924C-96EF-0C0C9E05FEB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9832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Activity 1 Tasks – Build a Basic Stage 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(15-20 minutes) </a:t>
            </a:r>
            <a:endParaRPr lang="en-US" sz="1200" b="1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u="none" dirty="0"/>
              <a:t>Follow the building instructions in Book 1 to make the basic stage.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u="none" dirty="0"/>
              <a:t>Talk about what you would share if you were on the stage.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Identify the icons on the mat. Think about what the icons represent.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Move the stage to different icons on the mat and discuss what could be shared there.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algn="l"/>
            <a:r>
              <a:rPr lang="en-US" sz="1200" b="1" i="0" u="none" strike="noStrike" baseline="0" dirty="0">
                <a:solidFill>
                  <a:srgbClr val="00963E"/>
                </a:solidFill>
                <a:latin typeface="Arial-BoldMT"/>
              </a:rPr>
              <a:t>Session Tips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dirty="0"/>
              <a:t>You will find the estimated timing in the lesson for each page’s tasks. This is to assist with children’s self-regulation.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dirty="0"/>
              <a:t>The team will need Book 1 and Bag 1 from the Explore Set.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dirty="0"/>
              <a:t>The team will add the music concert pieces to the basic stage in Session 3.</a:t>
            </a:r>
            <a:endParaRPr lang="en-US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B8CF6-C2C2-924C-96EF-0C0C9E05FEB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0599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Activity 2 Tasks – Build Minifigure Experts 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(15-20 minutes)</a:t>
            </a:r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Follow the building instructions in Book 1 to make the minifigures.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Explore the minifigure items.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Re-read the Explore story (p. 4-5). Explain how the characters might use one or more of the items to help them in their job.</a:t>
            </a:r>
          </a:p>
          <a:p>
            <a:r>
              <a:rPr lang="en-US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Challenge</a:t>
            </a:r>
            <a:endParaRPr lang="en-US" sz="1200" b="0" i="1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Using the minifigures and stage, build another scene for the Explore Story that shows the stage being used in a different way.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Share your design and explain what is happening.</a:t>
            </a:r>
          </a:p>
          <a:p>
            <a:pPr algn="l"/>
            <a:r>
              <a:rPr lang="en-US" sz="1200" b="1" i="0" u="none" strike="noStrike" baseline="0" dirty="0">
                <a:solidFill>
                  <a:srgbClr val="00963E"/>
                </a:solidFill>
                <a:latin typeface="Arial-BoldMT"/>
              </a:rPr>
              <a:t>Session Tips</a:t>
            </a:r>
          </a:p>
          <a:p>
            <a:pPr marL="342900" indent="-342900" algn="l">
              <a:buFont typeface="+mj-lt"/>
              <a:buAutoNum type="arabicPeriod" startAt="4"/>
            </a:pPr>
            <a:r>
              <a:rPr lang="en-US" dirty="0"/>
              <a:t>The team could also think of other jobs that are related to concert venues, museums, or theaters.</a:t>
            </a:r>
          </a:p>
          <a:p>
            <a:pPr marL="342900" indent="-342900" algn="l">
              <a:buFont typeface="+mj-lt"/>
              <a:buAutoNum type="arabicPeriod" startAt="4"/>
            </a:pPr>
            <a:r>
              <a:rPr lang="en-US" dirty="0"/>
              <a:t>Challenges are provided for the team to go further with the session tasks.</a:t>
            </a:r>
          </a:p>
          <a:p>
            <a:pPr marL="342900" indent="-342900" algn="l">
              <a:buFont typeface="+mj-lt"/>
              <a:buAutoNum type="arabicPeriod" startAt="4"/>
            </a:pPr>
            <a:r>
              <a:rPr lang="en-US" dirty="0"/>
              <a:t>The team can build their stage model on the mat to help contain the materials.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B8CF6-C2C2-924C-96EF-0C0C9E05FEB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8499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Activity 2 Tasks – Build Minifigure Experts 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(15-20 minutes)</a:t>
            </a:r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Follow the building instructions in Book 1 to make the minifigures.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Explore the minifigure items.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Re-read the Explore story (p. 4-5). Explain how the characters might use one or more of the items to help them in their job.</a:t>
            </a:r>
          </a:p>
          <a:p>
            <a:r>
              <a:rPr lang="en-US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Challenge</a:t>
            </a:r>
            <a:endParaRPr lang="en-US" sz="1200" b="0" i="1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Using the minifigures and stage, build another scene for the Explore Story that shows the stage being used in a different way.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Share your design and explain what is happening.</a:t>
            </a:r>
          </a:p>
          <a:p>
            <a:pPr algn="l"/>
            <a:r>
              <a:rPr lang="en-US" sz="1200" b="1" i="0" u="none" strike="noStrike" baseline="0" dirty="0">
                <a:solidFill>
                  <a:srgbClr val="00963E"/>
                </a:solidFill>
                <a:latin typeface="Arial-BoldMT"/>
              </a:rPr>
              <a:t>Session Tips</a:t>
            </a:r>
          </a:p>
          <a:p>
            <a:pPr marL="342900" indent="-342900" algn="l">
              <a:buFont typeface="+mj-lt"/>
              <a:buAutoNum type="arabicPeriod" startAt="4"/>
            </a:pPr>
            <a:r>
              <a:rPr lang="en-US" dirty="0"/>
              <a:t>The team could also think of other jobs that are related to concert venues, museums, or theaters.</a:t>
            </a:r>
          </a:p>
          <a:p>
            <a:pPr marL="342900" indent="-342900" algn="l">
              <a:buFont typeface="+mj-lt"/>
              <a:buAutoNum type="arabicPeriod" startAt="4"/>
            </a:pPr>
            <a:r>
              <a:rPr lang="en-US" dirty="0"/>
              <a:t>Challenges are provided for the team to go further with the session tasks.</a:t>
            </a:r>
          </a:p>
          <a:p>
            <a:pPr marL="342900" indent="-342900" algn="l">
              <a:buFont typeface="+mj-lt"/>
              <a:buAutoNum type="arabicPeriod" startAt="4"/>
            </a:pPr>
            <a:r>
              <a:rPr lang="en-US" dirty="0"/>
              <a:t>The team can build their stage model on the mat to help contain the materials.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B8CF6-C2C2-924C-96EF-0C0C9E05FEB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0055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Activity 2 Tasks – Build Minifigure Experts 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(15-20 minutes)</a:t>
            </a:r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Follow the building instructions in Book 1 to make the minifigures.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Explore the minifigure items.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Re-read the Explore Story (p. 4-5).  Explain how the characters might use one or more of the items to help them in their job.</a:t>
            </a:r>
          </a:p>
          <a:p>
            <a:r>
              <a:rPr lang="en-US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Challenge</a:t>
            </a:r>
            <a:endParaRPr lang="en-US" sz="1200" b="0" i="1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Using the minifigures and stage, build another scene for the Explore Story that shows the stage being used in a different way.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Share your design and explain what is happening.</a:t>
            </a:r>
          </a:p>
          <a:p>
            <a:pPr algn="l"/>
            <a:r>
              <a:rPr lang="en-US" sz="1200" b="1" i="0" u="none" strike="noStrike" baseline="0" dirty="0">
                <a:solidFill>
                  <a:srgbClr val="00963E"/>
                </a:solidFill>
                <a:latin typeface="Arial-BoldMT"/>
              </a:rPr>
              <a:t>Session Tips</a:t>
            </a:r>
          </a:p>
          <a:p>
            <a:pPr marL="342900" indent="-342900" algn="l">
              <a:buFont typeface="+mj-lt"/>
              <a:buAutoNum type="arabicPeriod" startAt="4"/>
            </a:pPr>
            <a:r>
              <a:rPr lang="en-US" dirty="0"/>
              <a:t>The team could also think of other jobs that are related to concert venues, museums, or theaters.</a:t>
            </a:r>
          </a:p>
          <a:p>
            <a:pPr marL="342900" indent="-342900" algn="l">
              <a:buFont typeface="+mj-lt"/>
              <a:buAutoNum type="arabicPeriod" startAt="4"/>
            </a:pPr>
            <a:r>
              <a:rPr lang="en-US" dirty="0"/>
              <a:t>Challenges are provided for the team to go further with the session tasks.</a:t>
            </a:r>
          </a:p>
          <a:p>
            <a:pPr marL="342900" indent="-342900" algn="l">
              <a:buFont typeface="+mj-lt"/>
              <a:buAutoNum type="arabicPeriod" startAt="4"/>
            </a:pPr>
            <a:r>
              <a:rPr lang="en-US" dirty="0"/>
              <a:t>The team can build their stage model on the mat to help contain the materials.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B8CF6-C2C2-924C-96EF-0C0C9E05FEB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1526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Activity 2 Tasks – Build Minifigure Experts </a:t>
            </a:r>
            <a:r>
              <a:rPr lang="en-US" sz="18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(15-20 minutes)</a:t>
            </a:r>
            <a:endParaRPr lang="en-US" sz="18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8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Follow the building instructions in Book 1 to make the minifigures.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8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Explore the minifigure items.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8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Re-read the Explore story (p. 4-5). Explain how the characters might use one or more of the items to help them in their job.</a:t>
            </a:r>
          </a:p>
          <a:p>
            <a:r>
              <a:rPr lang="en-US" sz="18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Challenge</a:t>
            </a:r>
            <a:endParaRPr lang="en-US" sz="1800" b="0" i="1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8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Using the minifigures and stage, build another scene for the Explore Story that shows the stage being used in a different way.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8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Share your design and explain what is happening.</a:t>
            </a:r>
          </a:p>
          <a:p>
            <a:pPr algn="l"/>
            <a:r>
              <a:rPr lang="en-US" sz="1800" b="1" i="0" u="none" strike="noStrike" baseline="0" dirty="0">
                <a:solidFill>
                  <a:srgbClr val="00963E"/>
                </a:solidFill>
                <a:latin typeface="Arial-BoldMT"/>
              </a:rPr>
              <a:t>Session Tips</a:t>
            </a:r>
          </a:p>
          <a:p>
            <a:pPr marL="342900" indent="-342900" algn="l">
              <a:buFont typeface="+mj-lt"/>
              <a:buAutoNum type="arabicPeriod" startAt="4"/>
            </a:pPr>
            <a:r>
              <a:rPr lang="en-US" sz="1800" dirty="0"/>
              <a:t>The team could also think of other jobs that are related to concert venues, museums, or theaters.</a:t>
            </a:r>
          </a:p>
          <a:p>
            <a:pPr marL="342900" indent="-342900" algn="l">
              <a:buFont typeface="+mj-lt"/>
              <a:buAutoNum type="arabicPeriod" startAt="4"/>
            </a:pPr>
            <a:r>
              <a:rPr lang="en-US" sz="1800" dirty="0"/>
              <a:t>Challenges are provided for the team to go further with the session tasks.</a:t>
            </a:r>
          </a:p>
          <a:p>
            <a:pPr marL="342900" indent="-342900" algn="l">
              <a:buFont typeface="+mj-lt"/>
              <a:buAutoNum type="arabicPeriod" startAt="4"/>
            </a:pPr>
            <a:r>
              <a:rPr lang="en-US" sz="1800" dirty="0"/>
              <a:t>The team can build their stage model on the mat to help contain the materials.</a:t>
            </a:r>
            <a:endParaRPr lang="en-US" sz="18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B8CF6-C2C2-924C-96EF-0C0C9E05FEB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712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LL Explor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87201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76">
          <p15:clr>
            <a:srgbClr val="FBAE40"/>
          </p15:clr>
        </p15:guide>
        <p15:guide id="2" pos="56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FLL Explor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0FF1096-3169-EE4B-8934-C3FB782637A7}"/>
              </a:ext>
            </a:extLst>
          </p:cNvPr>
          <p:cNvSpPr/>
          <p:nvPr userDrawn="1"/>
        </p:nvSpPr>
        <p:spPr>
          <a:xfrm>
            <a:off x="7958361" y="6139370"/>
            <a:ext cx="878284" cy="45719"/>
          </a:xfrm>
          <a:prstGeom prst="rect">
            <a:avLst/>
          </a:prstGeom>
          <a:solidFill>
            <a:srgbClr val="00A6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90C33C2-6CD3-9547-B7C0-310F735C716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13368" y="6288708"/>
            <a:ext cx="567209" cy="450144"/>
          </a:xfrm>
          <a:prstGeom prst="rect">
            <a:avLst/>
          </a:prstGeom>
        </p:spPr>
      </p:pic>
      <p:sp>
        <p:nvSpPr>
          <p:cNvPr id="16" name="Slide Number Placeholder 6">
            <a:extLst>
              <a:ext uri="{FF2B5EF4-FFF2-40B4-BE49-F238E27FC236}">
                <a16:creationId xmlns:a16="http://schemas.microsoft.com/office/drawing/2014/main" id="{74D5A213-B54C-7348-B25E-7F6F8FFC4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89517" y="6559918"/>
            <a:ext cx="357055" cy="209912"/>
          </a:xfrm>
        </p:spPr>
        <p:txBody>
          <a:bodyPr/>
          <a:lstStyle>
            <a:lvl1pPr>
              <a:defRPr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fld id="{C53052E6-E16C-A04B-8192-1DB31D569F09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123CD55-385C-5342-B8A4-11A44E4ABC0F}"/>
              </a:ext>
            </a:extLst>
          </p:cNvPr>
          <p:cNvCxnSpPr>
            <a:cxnSpLocks/>
          </p:cNvCxnSpPr>
          <p:nvPr userDrawn="1"/>
        </p:nvCxnSpPr>
        <p:spPr>
          <a:xfrm>
            <a:off x="180799" y="6159514"/>
            <a:ext cx="7622081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96E3F1F0-7281-BB45-940C-7699D66DE8D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799" y="6339274"/>
            <a:ext cx="1171634" cy="369145"/>
          </a:xfrm>
          <a:prstGeom prst="rect">
            <a:avLst/>
          </a:prstGeom>
        </p:spPr>
      </p:pic>
      <p:sp>
        <p:nvSpPr>
          <p:cNvPr id="13" name="Text Placeholder 14">
            <a:extLst>
              <a:ext uri="{FF2B5EF4-FFF2-40B4-BE49-F238E27FC236}">
                <a16:creationId xmlns:a16="http://schemas.microsoft.com/office/drawing/2014/main" id="{E86BD933-7ECD-DB44-A5D3-0CA3A0BC947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8650" y="1909763"/>
            <a:ext cx="7886700" cy="4106862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itle Placeholder 1">
            <a:extLst>
              <a:ext uri="{FF2B5EF4-FFF2-40B4-BE49-F238E27FC236}">
                <a16:creationId xmlns:a16="http://schemas.microsoft.com/office/drawing/2014/main" id="{154C9013-0D60-994B-9DA0-2156E8F774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626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171F26ED-0509-D14C-96DF-C0C59D829CE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1198880"/>
            <a:ext cx="7886700" cy="508000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Add Sub Title</a:t>
            </a:r>
          </a:p>
        </p:txBody>
      </p:sp>
    </p:spTree>
    <p:extLst>
      <p:ext uri="{BB962C8B-B14F-4D97-AF65-F5344CB8AC3E}">
        <p14:creationId xmlns:p14="http://schemas.microsoft.com/office/powerpoint/2010/main" val="33214325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76">
          <p15:clr>
            <a:srgbClr val="FBAE40"/>
          </p15:clr>
        </p15:guide>
        <p15:guide id="2" pos="56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488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bg2">
              <a:lumMod val="25000"/>
            </a:schemeClr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85000"/>
              <a:lumOff val="15000"/>
            </a:schemeClr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85000"/>
              <a:lumOff val="15000"/>
            </a:schemeClr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85000"/>
              <a:lumOff val="15000"/>
            </a:schemeClr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>
              <a:lumMod val="85000"/>
              <a:lumOff val="15000"/>
            </a:schemeClr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23.jpe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reeform 25">
            <a:extLst>
              <a:ext uri="{FF2B5EF4-FFF2-40B4-BE49-F238E27FC236}">
                <a16:creationId xmlns:a16="http://schemas.microsoft.com/office/drawing/2014/main" id="{49461470-2C49-0B4A-AFF2-693C58AC2F9F}"/>
              </a:ext>
            </a:extLst>
          </p:cNvPr>
          <p:cNvSpPr/>
          <p:nvPr/>
        </p:nvSpPr>
        <p:spPr>
          <a:xfrm>
            <a:off x="4148152" y="0"/>
            <a:ext cx="4995848" cy="6858000"/>
          </a:xfrm>
          <a:custGeom>
            <a:avLst/>
            <a:gdLst>
              <a:gd name="connsiteX0" fmla="*/ 810930 w 4995848"/>
              <a:gd name="connsiteY0" fmla="*/ 0 h 6857999"/>
              <a:gd name="connsiteX1" fmla="*/ 4995848 w 4995848"/>
              <a:gd name="connsiteY1" fmla="*/ 0 h 6857999"/>
              <a:gd name="connsiteX2" fmla="*/ 4995848 w 4995848"/>
              <a:gd name="connsiteY2" fmla="*/ 6857999 h 6857999"/>
              <a:gd name="connsiteX3" fmla="*/ 810929 w 4995848"/>
              <a:gd name="connsiteY3" fmla="*/ 6857999 h 6857999"/>
              <a:gd name="connsiteX4" fmla="*/ 772675 w 4995848"/>
              <a:gd name="connsiteY4" fmla="*/ 6790558 h 6857999"/>
              <a:gd name="connsiteX5" fmla="*/ 0 w 4995848"/>
              <a:gd name="connsiteY5" fmla="*/ 3429001 h 6857999"/>
              <a:gd name="connsiteX6" fmla="*/ 772675 w 4995848"/>
              <a:gd name="connsiteY6" fmla="*/ 67445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95848" h="6857999">
                <a:moveTo>
                  <a:pt x="810930" y="0"/>
                </a:moveTo>
                <a:lnTo>
                  <a:pt x="4995848" y="0"/>
                </a:lnTo>
                <a:lnTo>
                  <a:pt x="4995848" y="6857999"/>
                </a:lnTo>
                <a:lnTo>
                  <a:pt x="810929" y="6857999"/>
                </a:lnTo>
                <a:lnTo>
                  <a:pt x="772675" y="6790558"/>
                </a:lnTo>
                <a:cubicBezTo>
                  <a:pt x="292599" y="5902709"/>
                  <a:pt x="0" y="4723291"/>
                  <a:pt x="0" y="3429001"/>
                </a:cubicBezTo>
                <a:cubicBezTo>
                  <a:pt x="0" y="2134711"/>
                  <a:pt x="292599" y="955293"/>
                  <a:pt x="772675" y="67445"/>
                </a:cubicBezTo>
                <a:close/>
              </a:path>
            </a:pathLst>
          </a:custGeom>
          <a:solidFill>
            <a:srgbClr val="00A6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3B760C1-7E25-45A7-B891-53C58D074EA2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5010492" y="1388702"/>
            <a:ext cx="3720051" cy="333390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8000" dirty="0">
                <a:solidFill>
                  <a:schemeClr val="bg1"/>
                </a:solidFill>
                <a:effectLst>
                  <a:outerShdw dist="56557" dir="8100000" algn="tr" rotWithShape="0">
                    <a:srgbClr val="147342"/>
                  </a:outerShdw>
                </a:effectLst>
                <a:latin typeface="Roboto Medium" pitchFamily="2" charset="0"/>
                <a:ea typeface="Roboto Medium" pitchFamily="2" charset="0"/>
              </a:rPr>
              <a:t>Behind the Scenes</a:t>
            </a: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B6ADE897-E12C-4A20-B842-CD64CC495BD3}"/>
              </a:ext>
            </a:extLst>
          </p:cNvPr>
          <p:cNvSpPr txBox="1">
            <a:spLocks/>
          </p:cNvSpPr>
          <p:nvPr/>
        </p:nvSpPr>
        <p:spPr>
          <a:xfrm>
            <a:off x="343072" y="341368"/>
            <a:ext cx="2857328" cy="46545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bg2">
                    <a:lumMod val="2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2400" spc="250" dirty="0">
                <a:solidFill>
                  <a:srgbClr val="00A651"/>
                </a:solidFill>
                <a:latin typeface="Roboto" pitchFamily="2" charset="0"/>
                <a:ea typeface="Roboto" pitchFamily="2" charset="0"/>
              </a:rPr>
              <a:t>Session 2</a:t>
            </a:r>
          </a:p>
        </p:txBody>
      </p:sp>
      <p:pic>
        <p:nvPicPr>
          <p:cNvPr id="15" name="Picture 14" descr="Logo&#10;&#10;Description automatically generated">
            <a:extLst>
              <a:ext uri="{FF2B5EF4-FFF2-40B4-BE49-F238E27FC236}">
                <a16:creationId xmlns:a16="http://schemas.microsoft.com/office/drawing/2014/main" id="{51114C1B-4CF7-4817-84D5-E5FBD229F31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412" y="5625594"/>
            <a:ext cx="1708714" cy="108315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78E8AE2-1DBC-6DFF-2F94-D415CE94B5FD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7114" y="5315645"/>
            <a:ext cx="2672453" cy="134303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BEAB999-BB33-3A0E-B1ED-749CC90458A1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8692" y="5696961"/>
            <a:ext cx="1638221" cy="93190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45DBC51-13E0-6752-1A6E-4A2BA020ED25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2939" y="2296455"/>
            <a:ext cx="3814594" cy="2265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7490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87D7AD4-EE25-42E6-A3F2-C658860DB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052E6-E16C-A04B-8192-1DB31D569F09}" type="slidenum">
              <a:rPr lang="en-US" sz="1400" smtClean="0">
                <a:solidFill>
                  <a:schemeClr val="bg2">
                    <a:lumMod val="75000"/>
                  </a:schemeClr>
                </a:solidFill>
              </a:rPr>
              <a:pPr/>
              <a:t>10</a:t>
            </a:fld>
            <a:endParaRPr lang="en-US" sz="14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9" name="Title 3">
            <a:extLst>
              <a:ext uri="{FF2B5EF4-FFF2-40B4-BE49-F238E27FC236}">
                <a16:creationId xmlns:a16="http://schemas.microsoft.com/office/drawing/2014/main" id="{615D969C-8800-44AD-889A-FA6C409BD0E9}"/>
              </a:ext>
            </a:extLst>
          </p:cNvPr>
          <p:cNvSpPr txBox="1">
            <a:spLocks/>
          </p:cNvSpPr>
          <p:nvPr/>
        </p:nvSpPr>
        <p:spPr>
          <a:xfrm>
            <a:off x="600452" y="180442"/>
            <a:ext cx="7886700" cy="7626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bg2">
                    <a:lumMod val="2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r>
              <a:rPr lang="en-US" dirty="0">
                <a:solidFill>
                  <a:srgbClr val="00A651"/>
                </a:solidFill>
                <a:latin typeface="Helvetica Neue"/>
              </a:rPr>
              <a:t>Activity 2</a:t>
            </a:r>
          </a:p>
        </p:txBody>
      </p: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49EEF70E-DDFB-754A-63BC-CDF704B53B7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0452" y="1148382"/>
            <a:ext cx="6384768" cy="1531756"/>
          </a:xfrm>
        </p:spPr>
        <p:txBody>
          <a:bodyPr>
            <a:noAutofit/>
          </a:bodyPr>
          <a:lstStyle/>
          <a:p>
            <a:pPr algn="l"/>
            <a:r>
              <a:rPr lang="en-US" sz="3600" b="0" i="0" u="none" strike="noStrike" baseline="0" dirty="0">
                <a:latin typeface="Helvetica Neue" panose="02000503000000020004"/>
              </a:rPr>
              <a:t>Share your design and explain what is happening.</a:t>
            </a:r>
            <a:endParaRPr lang="en-US" sz="3600" dirty="0">
              <a:latin typeface="Helvetica Neue" panose="02000503000000020004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E7A7914-DB03-A264-468A-78B49D0132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6458" y="2540364"/>
            <a:ext cx="6128762" cy="3559584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18FDB98-FF27-2ACB-1188-3C4060AEFA0B}"/>
              </a:ext>
            </a:extLst>
          </p:cNvPr>
          <p:cNvSpPr/>
          <p:nvPr/>
        </p:nvSpPr>
        <p:spPr>
          <a:xfrm>
            <a:off x="6997816" y="943076"/>
            <a:ext cx="1831178" cy="355958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A6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b="1">
                <a:solidFill>
                  <a:srgbClr val="4472C4"/>
                </a:solidFill>
              </a:rPr>
              <a:t>You need…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405AF41-B04E-1F26-C04A-3C3B6FEAB50A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0481" y="3314049"/>
            <a:ext cx="937035" cy="101091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376359E-7825-870A-4D8E-6325E12E15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70666" y="1525697"/>
            <a:ext cx="1272882" cy="1684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5754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87D7AD4-EE25-42E6-A3F2-C658860DB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052E6-E16C-A04B-8192-1DB31D569F09}" type="slidenum">
              <a:rPr lang="en-US" sz="1400" smtClean="0">
                <a:solidFill>
                  <a:schemeClr val="bg2">
                    <a:lumMod val="75000"/>
                  </a:schemeClr>
                </a:solidFill>
              </a:rPr>
              <a:pPr/>
              <a:t>11</a:t>
            </a:fld>
            <a:endParaRPr lang="en-US" sz="14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04D35A-834E-4F7C-BC9B-EE00FA0ED9D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57535" y="1217436"/>
            <a:ext cx="5950667" cy="5159688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chemeClr val="tx1"/>
                </a:solidFill>
              </a:rPr>
              <a:t>Share what you did in the session.</a:t>
            </a:r>
          </a:p>
          <a:p>
            <a:r>
              <a:rPr lang="en-US" sz="3200" dirty="0">
                <a:solidFill>
                  <a:schemeClr val="tx1"/>
                </a:solidFill>
              </a:rPr>
              <a:t>Share what they learned about the experts in the Explore Story.</a:t>
            </a:r>
          </a:p>
          <a:p>
            <a:r>
              <a:rPr lang="en-US" sz="3200" dirty="0">
                <a:solidFill>
                  <a:schemeClr val="tx1"/>
                </a:solidFill>
              </a:rPr>
              <a:t>Demonstrate how the different minifigure items could be used.</a:t>
            </a:r>
          </a:p>
          <a:p>
            <a:r>
              <a:rPr lang="en-US" sz="3200" dirty="0">
                <a:solidFill>
                  <a:schemeClr val="tx1"/>
                </a:solidFill>
              </a:rPr>
              <a:t>Describe their scene for the Explore Story.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6567651-8AA4-479B-AC03-821AC799E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00A651"/>
                </a:solidFill>
              </a:rPr>
              <a:t>Share</a:t>
            </a:r>
          </a:p>
        </p:txBody>
      </p:sp>
      <p:sp>
        <p:nvSpPr>
          <p:cNvPr id="11" name="Speech Bubble: Oval 10">
            <a:extLst>
              <a:ext uri="{FF2B5EF4-FFF2-40B4-BE49-F238E27FC236}">
                <a16:creationId xmlns:a16="http://schemas.microsoft.com/office/drawing/2014/main" id="{BC57C1C5-B6DD-4BFB-831C-A575CB8B1691}"/>
              </a:ext>
            </a:extLst>
          </p:cNvPr>
          <p:cNvSpPr/>
          <p:nvPr/>
        </p:nvSpPr>
        <p:spPr>
          <a:xfrm rot="158273">
            <a:off x="6498464" y="1393192"/>
            <a:ext cx="2407546" cy="1798983"/>
          </a:xfrm>
          <a:prstGeom prst="wedgeEllipseCallout">
            <a:avLst>
              <a:gd name="adj1" fmla="val -17007"/>
              <a:gd name="adj2" fmla="val 74678"/>
            </a:avLst>
          </a:prstGeom>
          <a:solidFill>
            <a:srgbClr val="A6DFE2"/>
          </a:solidFill>
          <a:ln w="19050" cmpd="sng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lvl="0" algn="ctr"/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have you discovered? Share with your team!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783558B-0D52-4950-80F4-8FDC7A4A5E9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152024" y="3571406"/>
            <a:ext cx="2944248" cy="2377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7379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FA4E0D3-A797-4AAE-B837-2ADD656A2819}"/>
              </a:ext>
            </a:extLst>
          </p:cNvPr>
          <p:cNvSpPr/>
          <p:nvPr/>
        </p:nvSpPr>
        <p:spPr>
          <a:xfrm>
            <a:off x="1018902" y="1058090"/>
            <a:ext cx="7106194" cy="4741818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87D7AD4-EE25-42E6-A3F2-C658860DB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89517" y="6559918"/>
            <a:ext cx="395635" cy="209912"/>
          </a:xfrm>
        </p:spPr>
        <p:txBody>
          <a:bodyPr/>
          <a:lstStyle/>
          <a:p>
            <a:fld id="{C53052E6-E16C-A04B-8192-1DB31D569F09}" type="slidenum">
              <a:rPr lang="en-US" sz="1400" smtClean="0">
                <a:solidFill>
                  <a:schemeClr val="bg2">
                    <a:lumMod val="75000"/>
                  </a:schemeClr>
                </a:solidFill>
              </a:rPr>
              <a:pPr/>
              <a:t>12</a:t>
            </a:fld>
            <a:endParaRPr lang="en-US" sz="14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3" name="Title 3">
            <a:extLst>
              <a:ext uri="{FF2B5EF4-FFF2-40B4-BE49-F238E27FC236}">
                <a16:creationId xmlns:a16="http://schemas.microsoft.com/office/drawing/2014/main" id="{79E1ECC3-F162-4E13-A48B-FE68FA7D1D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Optional Video:</a:t>
            </a:r>
            <a:endParaRPr lang="en-US" sz="2400" b="0" dirty="0">
              <a:solidFill>
                <a:schemeClr val="tx1"/>
              </a:solidFill>
            </a:endParaRPr>
          </a:p>
        </p:txBody>
      </p:sp>
      <p:pic>
        <p:nvPicPr>
          <p:cNvPr id="8" name="Picture 7" descr="A picture containing text, toy, doll&#10;&#10;Description automatically generated">
            <a:extLst>
              <a:ext uri="{FF2B5EF4-FFF2-40B4-BE49-F238E27FC236}">
                <a16:creationId xmlns:a16="http://schemas.microsoft.com/office/drawing/2014/main" id="{033973A4-1366-45D8-B9B6-8F6EFC2A8ACA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8967" y="1200183"/>
            <a:ext cx="3866063" cy="386606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9909B7F-E215-4800-9989-2E6767F892B2}"/>
              </a:ext>
            </a:extLst>
          </p:cNvPr>
          <p:cNvSpPr txBox="1"/>
          <p:nvPr/>
        </p:nvSpPr>
        <p:spPr>
          <a:xfrm>
            <a:off x="1175655" y="5112245"/>
            <a:ext cx="67926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You may wish to embed a relevant, age-appropriate video for your students here.  See the Notes for an example.</a:t>
            </a:r>
          </a:p>
        </p:txBody>
      </p:sp>
    </p:spTree>
    <p:extLst>
      <p:ext uri="{BB962C8B-B14F-4D97-AF65-F5344CB8AC3E}">
        <p14:creationId xmlns:p14="http://schemas.microsoft.com/office/powerpoint/2010/main" val="29516686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87D7AD4-EE25-42E6-A3F2-C658860DB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89517" y="6559918"/>
            <a:ext cx="413742" cy="209912"/>
          </a:xfrm>
        </p:spPr>
        <p:txBody>
          <a:bodyPr/>
          <a:lstStyle/>
          <a:p>
            <a:fld id="{C53052E6-E16C-A04B-8192-1DB31D569F09}" type="slidenum">
              <a:rPr lang="en-US" sz="1400" smtClean="0">
                <a:solidFill>
                  <a:schemeClr val="bg2">
                    <a:lumMod val="75000"/>
                  </a:schemeClr>
                </a:solidFill>
              </a:rPr>
              <a:pPr/>
              <a:t>13</a:t>
            </a:fld>
            <a:endParaRPr lang="en-US" sz="14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6567651-8AA4-479B-AC03-821AC799E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0A551"/>
                </a:solidFill>
              </a:rPr>
              <a:t>Clean Up</a:t>
            </a:r>
          </a:p>
        </p:txBody>
      </p:sp>
      <p:pic>
        <p:nvPicPr>
          <p:cNvPr id="7" name="Picture 6" descr="A picture containing tool, brush&#10;&#10;Description automatically generated">
            <a:extLst>
              <a:ext uri="{FF2B5EF4-FFF2-40B4-BE49-F238E27FC236}">
                <a16:creationId xmlns:a16="http://schemas.microsoft.com/office/drawing/2014/main" id="{AFD005AA-9D11-40B6-BACB-8D04D405534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2428" y="1172626"/>
            <a:ext cx="6739147" cy="4511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9834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0DB3A04-2BF4-4834-A5AC-BF412CEFA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89517" y="6559918"/>
            <a:ext cx="454483" cy="209912"/>
          </a:xfrm>
        </p:spPr>
        <p:txBody>
          <a:bodyPr/>
          <a:lstStyle/>
          <a:p>
            <a:fld id="{C53052E6-E16C-A04B-8192-1DB31D569F09}" type="slidenum">
              <a:rPr lang="en-US" sz="1400" smtClean="0">
                <a:solidFill>
                  <a:schemeClr val="bg2">
                    <a:lumMod val="75000"/>
                  </a:schemeClr>
                </a:solidFill>
              </a:rPr>
              <a:pPr/>
              <a:t>14</a:t>
            </a:fld>
            <a:endParaRPr lang="en-US" sz="1400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F99A4BC1-F5E0-4D25-AF3C-551958EE342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2645" y="1619703"/>
            <a:ext cx="3606243" cy="2286000"/>
          </a:xfrm>
          <a:prstGeom prst="rect">
            <a:avLst/>
          </a:prstGeom>
        </p:spPr>
      </p:pic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42CF4DDD-65CC-5BC7-1F2C-ACEB334E8338}"/>
              </a:ext>
            </a:extLst>
          </p:cNvPr>
          <p:cNvSpPr txBox="1">
            <a:spLocks/>
          </p:cNvSpPr>
          <p:nvPr/>
        </p:nvSpPr>
        <p:spPr>
          <a:xfrm>
            <a:off x="370116" y="5002306"/>
            <a:ext cx="8395602" cy="1014318"/>
          </a:xfr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200" dirty="0">
                <a:latin typeface="Helvetica Neue" panose="02000503000000020004"/>
                <a:ea typeface="Calibri" panose="020F0502020204030204" pitchFamily="34" charset="0"/>
              </a:rPr>
              <a:t>LEGO, the LEGO logo and the SPIKE logo are trademarks of the/</a:t>
            </a:r>
            <a:r>
              <a:rPr lang="en-US" sz="1200" dirty="0" err="1">
                <a:latin typeface="Helvetica Neue" panose="02000503000000020004"/>
                <a:ea typeface="Calibri" panose="020F0502020204030204" pitchFamily="34" charset="0"/>
              </a:rPr>
              <a:t>sont</a:t>
            </a:r>
            <a:r>
              <a:rPr lang="en-US" sz="1200" dirty="0">
                <a:latin typeface="Helvetica Neue" panose="02000503000000020004"/>
                <a:ea typeface="Calibri" panose="020F0502020204030204" pitchFamily="34" charset="0"/>
              </a:rPr>
              <a:t> des marques de commerce du/son </a:t>
            </a:r>
            <a:r>
              <a:rPr lang="en-US" sz="1200" dirty="0" err="1">
                <a:latin typeface="Helvetica Neue" panose="02000503000000020004"/>
                <a:ea typeface="Calibri" panose="020F0502020204030204" pitchFamily="34" charset="0"/>
              </a:rPr>
              <a:t>marcas</a:t>
            </a:r>
            <a:r>
              <a:rPr lang="en-US" sz="1200" dirty="0">
                <a:latin typeface="Helvetica Neue" panose="02000503000000020004"/>
                <a:ea typeface="Calibri" panose="020F0502020204030204" pitchFamily="34" charset="0"/>
              </a:rPr>
              <a:t> </a:t>
            </a:r>
            <a:r>
              <a:rPr lang="en-US" sz="1200" dirty="0" err="1">
                <a:latin typeface="Helvetica Neue" panose="02000503000000020004"/>
                <a:ea typeface="Calibri" panose="020F0502020204030204" pitchFamily="34" charset="0"/>
              </a:rPr>
              <a:t>registradas</a:t>
            </a:r>
            <a:r>
              <a:rPr lang="en-US" sz="1200" dirty="0">
                <a:latin typeface="Helvetica Neue" panose="02000503000000020004"/>
                <a:ea typeface="Calibri" panose="020F0502020204030204" pitchFamily="34" charset="0"/>
              </a:rPr>
              <a:t> de LEGO Group. ©2023 The LEGO Group. All rights reserved/</a:t>
            </a:r>
            <a:r>
              <a:rPr lang="en-US" sz="1200" dirty="0" err="1">
                <a:latin typeface="Helvetica Neue" panose="02000503000000020004"/>
                <a:ea typeface="Calibri" panose="020F0502020204030204" pitchFamily="34" charset="0"/>
              </a:rPr>
              <a:t>Tous</a:t>
            </a:r>
            <a:r>
              <a:rPr lang="en-US" sz="1200" dirty="0">
                <a:latin typeface="Helvetica Neue" panose="02000503000000020004"/>
                <a:ea typeface="Calibri" panose="020F0502020204030204" pitchFamily="34" charset="0"/>
              </a:rPr>
              <a:t> droits </a:t>
            </a:r>
            <a:r>
              <a:rPr lang="en-US" sz="1200" dirty="0" err="1">
                <a:latin typeface="Helvetica Neue" panose="02000503000000020004"/>
                <a:ea typeface="Calibri" panose="020F0502020204030204" pitchFamily="34" charset="0"/>
              </a:rPr>
              <a:t>réservés</a:t>
            </a:r>
            <a:r>
              <a:rPr lang="en-US" sz="1200" dirty="0">
                <a:latin typeface="Helvetica Neue" panose="02000503000000020004"/>
                <a:ea typeface="Calibri" panose="020F0502020204030204" pitchFamily="34" charset="0"/>
              </a:rPr>
              <a:t>/</a:t>
            </a:r>
            <a:r>
              <a:rPr lang="en-US" sz="1200" dirty="0" err="1">
                <a:latin typeface="Helvetica Neue" panose="02000503000000020004"/>
                <a:ea typeface="Calibri" panose="020F0502020204030204" pitchFamily="34" charset="0"/>
              </a:rPr>
              <a:t>Todos</a:t>
            </a:r>
            <a:r>
              <a:rPr lang="en-US" sz="1200" dirty="0">
                <a:latin typeface="Helvetica Neue" panose="02000503000000020004"/>
                <a:ea typeface="Calibri" panose="020F0502020204030204" pitchFamily="34" charset="0"/>
              </a:rPr>
              <a:t> </a:t>
            </a:r>
            <a:r>
              <a:rPr lang="en-US" sz="1200" dirty="0" err="1">
                <a:latin typeface="Helvetica Neue" panose="02000503000000020004"/>
                <a:ea typeface="Calibri" panose="020F0502020204030204" pitchFamily="34" charset="0"/>
              </a:rPr>
              <a:t>los</a:t>
            </a:r>
            <a:r>
              <a:rPr lang="en-US" sz="1200" dirty="0">
                <a:latin typeface="Helvetica Neue" panose="02000503000000020004"/>
                <a:ea typeface="Calibri" panose="020F0502020204030204" pitchFamily="34" charset="0"/>
              </a:rPr>
              <a:t> derechos </a:t>
            </a:r>
            <a:r>
              <a:rPr lang="en-US" sz="1200" dirty="0" err="1">
                <a:latin typeface="Helvetica Neue" panose="02000503000000020004"/>
                <a:ea typeface="Calibri" panose="020F0502020204030204" pitchFamily="34" charset="0"/>
              </a:rPr>
              <a:t>reservados</a:t>
            </a:r>
            <a:r>
              <a:rPr lang="en-US" sz="1200" dirty="0">
                <a:latin typeface="Helvetica Neue" panose="02000503000000020004"/>
                <a:ea typeface="Calibri" panose="020F0502020204030204" pitchFamily="34" charset="0"/>
              </a:rPr>
              <a:t>. </a:t>
            </a:r>
            <a:r>
              <a:rPr lang="en-US" sz="1200" i="1" dirty="0">
                <a:latin typeface="Helvetica Neue" panose="02000503000000020004"/>
                <a:ea typeface="Calibri" panose="020F0502020204030204" pitchFamily="34" charset="0"/>
              </a:rPr>
              <a:t>FIRST</a:t>
            </a:r>
            <a:r>
              <a:rPr lang="en-US" sz="1200" baseline="30000" dirty="0">
                <a:latin typeface="Helvetica Neue" panose="02000503000000020004"/>
              </a:rPr>
              <a:t>®</a:t>
            </a:r>
            <a:r>
              <a:rPr lang="en-US" sz="1200" dirty="0">
                <a:latin typeface="Helvetica Neue" panose="02000503000000020004"/>
                <a:ea typeface="Calibri" panose="020F0502020204030204" pitchFamily="34" charset="0"/>
              </a:rPr>
              <a:t>, the </a:t>
            </a:r>
            <a:r>
              <a:rPr lang="en-US" sz="1200" i="1" dirty="0">
                <a:latin typeface="Helvetica Neue" panose="02000503000000020004"/>
                <a:ea typeface="Calibri" panose="020F0502020204030204" pitchFamily="34" charset="0"/>
              </a:rPr>
              <a:t>FIRST</a:t>
            </a:r>
            <a:r>
              <a:rPr lang="en-US" sz="1200" baseline="30000" dirty="0">
                <a:latin typeface="Helvetica Neue" panose="02000503000000020004"/>
              </a:rPr>
              <a:t>®</a:t>
            </a:r>
            <a:r>
              <a:rPr lang="en-US" sz="1200" dirty="0">
                <a:latin typeface="Helvetica Neue" panose="02000503000000020004"/>
                <a:ea typeface="Calibri" panose="020F0502020204030204" pitchFamily="34" charset="0"/>
              </a:rPr>
              <a:t> logo, and </a:t>
            </a:r>
            <a:r>
              <a:rPr lang="en-US" sz="1200" i="1" dirty="0">
                <a:latin typeface="Helvetica Neue" panose="02000503000000020004"/>
                <a:ea typeface="Calibri" panose="020F0502020204030204" pitchFamily="34" charset="0"/>
              </a:rPr>
              <a:t>FIRST</a:t>
            </a:r>
            <a:r>
              <a:rPr lang="en-US" sz="1200" baseline="30000" dirty="0">
                <a:latin typeface="Helvetica Neue" panose="02000503000000020004"/>
                <a:ea typeface="Calibri" panose="020F0502020204030204" pitchFamily="34" charset="0"/>
              </a:rPr>
              <a:t>®</a:t>
            </a:r>
            <a:r>
              <a:rPr lang="en-US" sz="1200" dirty="0">
                <a:latin typeface="Helvetica Neue" panose="02000503000000020004"/>
                <a:ea typeface="Calibri" panose="020F0502020204030204" pitchFamily="34" charset="0"/>
              </a:rPr>
              <a:t> in SHOW</a:t>
            </a:r>
            <a:r>
              <a:rPr lang="en-US" sz="1200" baseline="30000" dirty="0">
                <a:latin typeface="Helvetica Neue" panose="02000503000000020004"/>
                <a:ea typeface="Calibri" panose="020F0502020204030204" pitchFamily="34" charset="0"/>
              </a:rPr>
              <a:t>SM</a:t>
            </a:r>
            <a:r>
              <a:rPr lang="en-US" sz="1200" dirty="0">
                <a:latin typeface="Helvetica Neue" panose="02000503000000020004"/>
                <a:ea typeface="Calibri" panose="020F0502020204030204" pitchFamily="34" charset="0"/>
              </a:rPr>
              <a:t> are registered trademarks of For Inspiration and Recognition of Science and Technology (</a:t>
            </a:r>
            <a:r>
              <a:rPr lang="en-US" sz="1200" i="1" dirty="0">
                <a:latin typeface="Helvetica Neue" panose="02000503000000020004"/>
                <a:ea typeface="Calibri" panose="020F0502020204030204" pitchFamily="34" charset="0"/>
              </a:rPr>
              <a:t>FIRST</a:t>
            </a:r>
            <a:r>
              <a:rPr lang="en-US" sz="1200" dirty="0">
                <a:latin typeface="Helvetica Neue" panose="02000503000000020004"/>
                <a:ea typeface="Calibri" panose="020F0502020204030204" pitchFamily="34" charset="0"/>
              </a:rPr>
              <a:t>). LEGO</a:t>
            </a:r>
            <a:r>
              <a:rPr lang="en-US" sz="1200" baseline="30000" dirty="0">
                <a:latin typeface="Helvetica Neue" panose="02000503000000020004"/>
              </a:rPr>
              <a:t>® </a:t>
            </a:r>
            <a:r>
              <a:rPr lang="en-US" sz="1200" dirty="0">
                <a:latin typeface="Helvetica Neue" panose="02000503000000020004"/>
                <a:ea typeface="Calibri" panose="020F0502020204030204" pitchFamily="34" charset="0"/>
              </a:rPr>
              <a:t>is a registered trademark of the LEGO Group. </a:t>
            </a:r>
            <a:r>
              <a:rPr lang="en-US" sz="1200" i="1" dirty="0">
                <a:latin typeface="Helvetica Neue" panose="02000503000000020004"/>
                <a:ea typeface="Calibri" panose="020F0502020204030204" pitchFamily="34" charset="0"/>
              </a:rPr>
              <a:t>FIRST</a:t>
            </a:r>
            <a:r>
              <a:rPr lang="en-US" sz="1200" baseline="30000" dirty="0">
                <a:latin typeface="Helvetica Neue" panose="02000503000000020004"/>
              </a:rPr>
              <a:t>®</a:t>
            </a:r>
            <a:r>
              <a:rPr lang="en-US" sz="1200" dirty="0">
                <a:latin typeface="Helvetica Neue" panose="02000503000000020004"/>
                <a:ea typeface="Calibri" panose="020F0502020204030204" pitchFamily="34" charset="0"/>
              </a:rPr>
              <a:t> LEGO</a:t>
            </a:r>
            <a:r>
              <a:rPr lang="en-US" sz="1200" baseline="30000" dirty="0">
                <a:latin typeface="Helvetica Neue" panose="02000503000000020004"/>
              </a:rPr>
              <a:t>®</a:t>
            </a:r>
            <a:r>
              <a:rPr lang="en-US" sz="1200" dirty="0">
                <a:latin typeface="Helvetica Neue" panose="02000503000000020004"/>
                <a:ea typeface="Calibri" panose="020F0502020204030204" pitchFamily="34" charset="0"/>
              </a:rPr>
              <a:t> League and MASTERPIECE</a:t>
            </a:r>
            <a:r>
              <a:rPr lang="en-US" sz="1200" baseline="30000" dirty="0">
                <a:latin typeface="Helvetica Neue" panose="02000503000000020004"/>
              </a:rPr>
              <a:t>SM</a:t>
            </a:r>
            <a:r>
              <a:rPr lang="en-US" sz="1200" dirty="0">
                <a:latin typeface="Helvetica Neue" panose="02000503000000020004"/>
                <a:ea typeface="Calibri" panose="020F0502020204030204" pitchFamily="34" charset="0"/>
              </a:rPr>
              <a:t> are jointly held trademarks of </a:t>
            </a:r>
            <a:r>
              <a:rPr lang="en-US" sz="1200" i="1" dirty="0">
                <a:latin typeface="Helvetica Neue" panose="02000503000000020004"/>
                <a:ea typeface="Calibri" panose="020F0502020204030204" pitchFamily="34" charset="0"/>
              </a:rPr>
              <a:t>FIRST</a:t>
            </a:r>
            <a:r>
              <a:rPr lang="en-US" sz="1200" dirty="0">
                <a:latin typeface="Helvetica Neue" panose="02000503000000020004"/>
                <a:ea typeface="Calibri" panose="020F0502020204030204" pitchFamily="34" charset="0"/>
              </a:rPr>
              <a:t> and the LEGO Group. ©2023 </a:t>
            </a:r>
            <a:r>
              <a:rPr lang="en-US" sz="1200" i="1" dirty="0">
                <a:latin typeface="Helvetica Neue" panose="02000503000000020004"/>
                <a:ea typeface="Calibri" panose="020F0502020204030204" pitchFamily="34" charset="0"/>
              </a:rPr>
              <a:t>FIRST</a:t>
            </a:r>
            <a:r>
              <a:rPr lang="en-US" sz="1200" dirty="0">
                <a:latin typeface="Helvetica Neue" panose="02000503000000020004"/>
                <a:ea typeface="Calibri" panose="020F0502020204030204" pitchFamily="34" charset="0"/>
              </a:rPr>
              <a:t> and the LEGO Group. All rights reserved.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2F92D16-3291-3234-3FCD-5EFA51CBC5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5114" y="1894023"/>
            <a:ext cx="3074669" cy="1737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6749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DE1808D-4A41-4429-BDD9-039046921A33}"/>
              </a:ext>
            </a:extLst>
          </p:cNvPr>
          <p:cNvSpPr/>
          <p:nvPr/>
        </p:nvSpPr>
        <p:spPr>
          <a:xfrm>
            <a:off x="263047" y="365127"/>
            <a:ext cx="8426470" cy="762634"/>
          </a:xfrm>
          <a:prstGeom prst="roundRect">
            <a:avLst/>
          </a:prstGeom>
          <a:solidFill>
            <a:srgbClr val="00A5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87D7AD4-EE25-42E6-A3F2-C658860DB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052E6-E16C-A04B-8192-1DB31D569F09}" type="slidenum">
              <a:rPr lang="en-US" sz="1400" smtClean="0">
                <a:solidFill>
                  <a:schemeClr val="bg2">
                    <a:lumMod val="75000"/>
                  </a:schemeClr>
                </a:solidFill>
              </a:rPr>
              <a:pPr/>
              <a:t>2</a:t>
            </a:fld>
            <a:endParaRPr lang="en-US" sz="14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6567651-8AA4-479B-AC03-821AC799E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Guiding Questions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FAF9C81-E385-4FC9-A39D-DEA705CF563C}"/>
              </a:ext>
            </a:extLst>
          </p:cNvPr>
          <p:cNvSpPr/>
          <p:nvPr/>
        </p:nvSpPr>
        <p:spPr>
          <a:xfrm flipH="1">
            <a:off x="6681145" y="1313415"/>
            <a:ext cx="2286000" cy="4599705"/>
          </a:xfrm>
          <a:prstGeom prst="roundRect">
            <a:avLst/>
          </a:prstGeom>
          <a:solidFill>
            <a:srgbClr val="C9DF89"/>
          </a:solidFill>
          <a:ln w="28575">
            <a:noFill/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45720" rIns="45720" bIns="91440" rtlCol="0" anchor="t" anchorCtr="0">
            <a:noAutofit/>
          </a:bodyPr>
          <a:lstStyle/>
          <a:p>
            <a:pPr algn="ctr">
              <a:spcAft>
                <a:spcPts val="200"/>
              </a:spcAft>
            </a:pPr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Outcomes</a:t>
            </a:r>
          </a:p>
          <a:p>
            <a:pPr algn="ctr">
              <a:spcAft>
                <a:spcPts val="200"/>
              </a:spcAft>
            </a:pPr>
            <a:endParaRPr lang="en-US" sz="1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Arial"/>
                <a:cs typeface="Arial"/>
              </a:rPr>
              <a:t>The team will build the basic stage and minifigures in Bag 1.</a:t>
            </a:r>
          </a:p>
          <a:p>
            <a:pPr>
              <a:spcAft>
                <a:spcPts val="200"/>
              </a:spcAft>
            </a:pPr>
            <a:endParaRPr lang="en-US" sz="1000" dirty="0">
              <a:solidFill>
                <a:schemeClr val="tx1"/>
              </a:solidFill>
              <a:latin typeface="Arial"/>
              <a:cs typeface="Arial"/>
            </a:endParaRPr>
          </a:p>
          <a:p>
            <a:pPr marL="171450" indent="-1714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Arial"/>
                <a:cs typeface="Arial"/>
              </a:rPr>
              <a:t>The team will explore different jobs in the arts and tools or objects used.</a:t>
            </a:r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9F45DFF6-EE04-4A18-8898-D4C1CE4A06C7}"/>
              </a:ext>
            </a:extLst>
          </p:cNvPr>
          <p:cNvSpPr/>
          <p:nvPr/>
        </p:nvSpPr>
        <p:spPr>
          <a:xfrm>
            <a:off x="263047" y="2933053"/>
            <a:ext cx="2926080" cy="144104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4472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4472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would you showcase on the stage?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4F5A9C7E-C2D0-4F93-BC6B-DBADE1AF2924}"/>
              </a:ext>
            </a:extLst>
          </p:cNvPr>
          <p:cNvSpPr/>
          <p:nvPr/>
        </p:nvSpPr>
        <p:spPr>
          <a:xfrm>
            <a:off x="263047" y="1276839"/>
            <a:ext cx="2926080" cy="144104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4472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b="1" dirty="0">
                <a:solidFill>
                  <a:srgbClr val="4472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do you think could happen on the stage?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68CFE0DF-BEF3-4914-A598-7A66A74C572C}"/>
              </a:ext>
            </a:extLst>
          </p:cNvPr>
          <p:cNvSpPr/>
          <p:nvPr/>
        </p:nvSpPr>
        <p:spPr>
          <a:xfrm>
            <a:off x="3478192" y="1276839"/>
            <a:ext cx="2926080" cy="144104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4472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4472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do the icons on the mat represent?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5916FD3D-F12A-4905-AEFF-ED4FEE822709}"/>
              </a:ext>
            </a:extLst>
          </p:cNvPr>
          <p:cNvSpPr/>
          <p:nvPr/>
        </p:nvSpPr>
        <p:spPr>
          <a:xfrm>
            <a:off x="3478192" y="2933053"/>
            <a:ext cx="2926080" cy="144104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4472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4472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would the characters in the</a:t>
            </a:r>
          </a:p>
          <a:p>
            <a:pPr algn="ctr"/>
            <a:r>
              <a:rPr lang="en-US" b="1" dirty="0">
                <a:solidFill>
                  <a:srgbClr val="4472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Explore story use the minifigure items?</a:t>
            </a:r>
          </a:p>
        </p:txBody>
      </p:sp>
      <p:sp>
        <p:nvSpPr>
          <p:cNvPr id="10" name="Rectangle: Rounded Corners 10">
            <a:extLst>
              <a:ext uri="{FF2B5EF4-FFF2-40B4-BE49-F238E27FC236}">
                <a16:creationId xmlns:a16="http://schemas.microsoft.com/office/drawing/2014/main" id="{12EFF9B9-1627-A7DD-539C-2D6686790141}"/>
              </a:ext>
            </a:extLst>
          </p:cNvPr>
          <p:cNvSpPr/>
          <p:nvPr/>
        </p:nvSpPr>
        <p:spPr>
          <a:xfrm>
            <a:off x="263047" y="4589267"/>
            <a:ext cx="2926080" cy="144104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4472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4472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scene are you going to create on your stage?</a:t>
            </a:r>
          </a:p>
        </p:txBody>
      </p:sp>
    </p:spTree>
    <p:extLst>
      <p:ext uri="{BB962C8B-B14F-4D97-AF65-F5344CB8AC3E}">
        <p14:creationId xmlns:p14="http://schemas.microsoft.com/office/powerpoint/2010/main" val="17174687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group of people in garment&#10;&#10;Description automatically generated with low confidence">
            <a:extLst>
              <a:ext uri="{FF2B5EF4-FFF2-40B4-BE49-F238E27FC236}">
                <a16:creationId xmlns:a16="http://schemas.microsoft.com/office/drawing/2014/main" id="{577B90ED-DDB6-410A-8200-D22640CC675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0774" y="3868391"/>
            <a:ext cx="4191953" cy="2273791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87D7AD4-EE25-42E6-A3F2-C658860DB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052E6-E16C-A04B-8192-1DB31D569F09}" type="slidenum">
              <a:rPr lang="en-US" sz="1400" smtClean="0">
                <a:solidFill>
                  <a:schemeClr val="bg2">
                    <a:lumMod val="75000"/>
                  </a:schemeClr>
                </a:solidFill>
              </a:rPr>
              <a:pPr/>
              <a:t>3</a:t>
            </a:fld>
            <a:endParaRPr lang="en-US" sz="14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21276DA-64A6-464C-8E68-29EC9EE9274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33856" y="3245647"/>
            <a:ext cx="3121547" cy="2106054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We found we were stronger when we worked together.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6567651-8AA4-479B-AC03-821AC799E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A651"/>
                </a:solidFill>
              </a:rPr>
              <a:t>Introduction – Go Team</a:t>
            </a: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CD135C1E-0942-48C3-9F0A-AD3D55C08964}"/>
              </a:ext>
            </a:extLst>
          </p:cNvPr>
          <p:cNvSpPr txBox="1">
            <a:spLocks/>
          </p:cNvSpPr>
          <p:nvPr/>
        </p:nvSpPr>
        <p:spPr>
          <a:xfrm>
            <a:off x="3912243" y="1274276"/>
            <a:ext cx="4965539" cy="45940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/>
              <a:t>Examples of Teamwork</a:t>
            </a:r>
          </a:p>
          <a:p>
            <a:r>
              <a:rPr lang="en-US" dirty="0">
                <a:highlight>
                  <a:srgbClr val="FFFF00"/>
                </a:highlight>
              </a:rPr>
              <a:t>Ask the students to provide examples of Teamwork and record them here</a:t>
            </a:r>
          </a:p>
          <a:p>
            <a:r>
              <a:rPr lang="en-US" dirty="0">
                <a:highlight>
                  <a:srgbClr val="FFFF00"/>
                </a:highlight>
              </a:rPr>
              <a:t>Example of Teamwork</a:t>
            </a:r>
          </a:p>
          <a:p>
            <a:r>
              <a:rPr lang="en-US" dirty="0">
                <a:highlight>
                  <a:srgbClr val="FFFF00"/>
                </a:highlight>
              </a:rPr>
              <a:t>Example of Teamwork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E9FA2E4-1D45-4719-8F65-68E9FA4919C1}"/>
              </a:ext>
            </a:extLst>
          </p:cNvPr>
          <p:cNvSpPr txBox="1"/>
          <p:nvPr/>
        </p:nvSpPr>
        <p:spPr>
          <a:xfrm>
            <a:off x="7445526" y="3910571"/>
            <a:ext cx="1287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A6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Extension</a:t>
            </a:r>
          </a:p>
        </p:txBody>
      </p:sp>
      <p:pic>
        <p:nvPicPr>
          <p:cNvPr id="18" name="Picture 17" descr="Icon&#10;&#10;Description automatically generated">
            <a:extLst>
              <a:ext uri="{FF2B5EF4-FFF2-40B4-BE49-F238E27FC236}">
                <a16:creationId xmlns:a16="http://schemas.microsoft.com/office/drawing/2014/main" id="{2CD5C3C7-23E8-42D9-9585-EDED190B92D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5930" y="1127761"/>
            <a:ext cx="2057400" cy="20574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65BDCF3-5AEB-B821-8EE2-8AE9D4A7F2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20136" y="4242103"/>
            <a:ext cx="1390008" cy="1828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5777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87D7AD4-EE25-42E6-A3F2-C658860DB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052E6-E16C-A04B-8192-1DB31D569F09}" type="slidenum">
              <a:rPr lang="en-US" sz="1400" smtClean="0">
                <a:solidFill>
                  <a:schemeClr val="bg2">
                    <a:lumMod val="75000"/>
                  </a:schemeClr>
                </a:solidFill>
              </a:rPr>
              <a:pPr/>
              <a:t>4</a:t>
            </a:fld>
            <a:endParaRPr lang="en-US" sz="14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A6E6B01-D52D-4226-818C-AF13E93F69B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6742" y="1668913"/>
            <a:ext cx="5698236" cy="3739430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tx1"/>
                </a:solidFill>
              </a:rPr>
              <a:t>Follow the building instructions in Book 1 to make the basic stage.</a:t>
            </a:r>
          </a:p>
          <a:p>
            <a:pPr marL="0" indent="0">
              <a:buNone/>
            </a:pPr>
            <a:r>
              <a:rPr lang="en-US" sz="1400" dirty="0">
                <a:solidFill>
                  <a:schemeClr val="tx1"/>
                </a:solidFill>
              </a:rPr>
              <a:t> </a:t>
            </a:r>
          </a:p>
          <a:p>
            <a:r>
              <a:rPr lang="en-US" sz="3600" dirty="0">
                <a:solidFill>
                  <a:schemeClr val="tx1"/>
                </a:solidFill>
              </a:rPr>
              <a:t>Talk about what you would share if you were on the stage.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6567651-8AA4-479B-AC03-821AC799E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A651"/>
                </a:solidFill>
              </a:rPr>
              <a:t>Activity 1 – Build a Basic Stage</a:t>
            </a:r>
          </a:p>
        </p:txBody>
      </p:sp>
      <p:sp>
        <p:nvSpPr>
          <p:cNvPr id="12" name="Rectangle: Rounded Corners 20">
            <a:extLst>
              <a:ext uri="{FF2B5EF4-FFF2-40B4-BE49-F238E27FC236}">
                <a16:creationId xmlns:a16="http://schemas.microsoft.com/office/drawing/2014/main" id="{1161CAE3-503F-4B41-6F52-9C766E5EBC3E}"/>
              </a:ext>
            </a:extLst>
          </p:cNvPr>
          <p:cNvSpPr/>
          <p:nvPr/>
        </p:nvSpPr>
        <p:spPr>
          <a:xfrm>
            <a:off x="6043412" y="1449657"/>
            <a:ext cx="2857620" cy="434154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A6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b="1">
                <a:solidFill>
                  <a:srgbClr val="4472C4"/>
                </a:solidFill>
              </a:rPr>
              <a:t>You need…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EC59862-FCB6-D21F-6317-C17C623B69E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475" b="42278"/>
          <a:stretch/>
        </p:blipFill>
        <p:spPr>
          <a:xfrm>
            <a:off x="6114843" y="4007287"/>
            <a:ext cx="2714757" cy="144551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16AF973-683A-B0DB-51C6-10C8463472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86701" y="2114409"/>
            <a:ext cx="1171040" cy="1554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5487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0B0182FA-0B53-0FFA-27C6-70B03B1A1CDF}"/>
              </a:ext>
            </a:extLst>
          </p:cNvPr>
          <p:cNvSpPr txBox="1">
            <a:spLocks/>
          </p:cNvSpPr>
          <p:nvPr/>
        </p:nvSpPr>
        <p:spPr>
          <a:xfrm>
            <a:off x="627103" y="1410274"/>
            <a:ext cx="4976255" cy="4944227"/>
          </a:xfr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>
                <a:solidFill>
                  <a:schemeClr val="tx1"/>
                </a:solidFill>
              </a:rPr>
              <a:t>Identify the icons on the mat. Think about what the icons represent.</a:t>
            </a:r>
          </a:p>
          <a:p>
            <a:endParaRPr lang="en-US" sz="800" dirty="0">
              <a:solidFill>
                <a:schemeClr val="tx1"/>
              </a:solidFill>
            </a:endParaRPr>
          </a:p>
          <a:p>
            <a:r>
              <a:rPr lang="en-US" sz="3600" dirty="0">
                <a:solidFill>
                  <a:schemeClr val="tx1"/>
                </a:solidFill>
              </a:rPr>
              <a:t>Move the stage to different icons on the mat and discuss what could be shared there.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87D7AD4-EE25-42E6-A3F2-C658860DB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052E6-E16C-A04B-8192-1DB31D569F09}" type="slidenum">
              <a:rPr lang="en-US" sz="1400" smtClean="0">
                <a:solidFill>
                  <a:schemeClr val="bg2">
                    <a:lumMod val="75000"/>
                  </a:schemeClr>
                </a:solidFill>
              </a:rPr>
              <a:pPr/>
              <a:t>5</a:t>
            </a:fld>
            <a:endParaRPr lang="en-US" sz="14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6567651-8AA4-479B-AC03-821AC799E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A651"/>
                </a:solidFill>
              </a:rPr>
              <a:t>Activity 1</a:t>
            </a:r>
          </a:p>
        </p:txBody>
      </p:sp>
      <p:sp>
        <p:nvSpPr>
          <p:cNvPr id="12" name="Rectangle: Rounded Corners 20">
            <a:extLst>
              <a:ext uri="{FF2B5EF4-FFF2-40B4-BE49-F238E27FC236}">
                <a16:creationId xmlns:a16="http://schemas.microsoft.com/office/drawing/2014/main" id="{3E763AE3-5963-1D8E-8B7E-90D2852413FE}"/>
              </a:ext>
            </a:extLst>
          </p:cNvPr>
          <p:cNvSpPr/>
          <p:nvPr/>
        </p:nvSpPr>
        <p:spPr>
          <a:xfrm>
            <a:off x="5878715" y="1414579"/>
            <a:ext cx="2989329" cy="35721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A6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b="1">
                <a:solidFill>
                  <a:srgbClr val="4472C4"/>
                </a:solidFill>
              </a:rPr>
              <a:t>You need…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623A7DF1-D1BC-EF41-B990-F601966E7BD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4" t="1413" r="732" b="1058"/>
          <a:stretch/>
        </p:blipFill>
        <p:spPr>
          <a:xfrm>
            <a:off x="6092462" y="3237193"/>
            <a:ext cx="2582603" cy="128016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BF05ED3-12D9-E5E0-2ED8-4E47782225D4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8949" y="2033978"/>
            <a:ext cx="1645920" cy="977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3238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0088CA5D-3997-35B2-A343-BC8F407A05B7}"/>
              </a:ext>
            </a:extLst>
          </p:cNvPr>
          <p:cNvSpPr txBox="1">
            <a:spLocks/>
          </p:cNvSpPr>
          <p:nvPr/>
        </p:nvSpPr>
        <p:spPr>
          <a:xfrm>
            <a:off x="701136" y="1469984"/>
            <a:ext cx="5560011" cy="1959015"/>
          </a:xfr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>
                <a:solidFill>
                  <a:schemeClr val="tx1"/>
                </a:solidFill>
              </a:rPr>
              <a:t>Follow the building instructions in Book 1 to make the minifigures.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87D7AD4-EE25-42E6-A3F2-C658860DB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052E6-E16C-A04B-8192-1DB31D569F09}" type="slidenum">
              <a:rPr lang="en-US" sz="1400" smtClean="0">
                <a:solidFill>
                  <a:schemeClr val="bg2">
                    <a:lumMod val="75000"/>
                  </a:schemeClr>
                </a:solidFill>
              </a:rPr>
              <a:pPr/>
              <a:t>6</a:t>
            </a:fld>
            <a:endParaRPr lang="en-US" sz="14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6567651-8AA4-479B-AC03-821AC799E9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336" y="365127"/>
            <a:ext cx="8644236" cy="762634"/>
          </a:xfrm>
        </p:spPr>
        <p:txBody>
          <a:bodyPr>
            <a:noAutofit/>
          </a:bodyPr>
          <a:lstStyle/>
          <a:p>
            <a:r>
              <a:rPr lang="en-US" sz="3800" dirty="0">
                <a:solidFill>
                  <a:srgbClr val="00A651"/>
                </a:solidFill>
              </a:rPr>
              <a:t>Activity 2 – Build Minifigure Experts</a:t>
            </a:r>
          </a:p>
        </p:txBody>
      </p:sp>
      <p:sp>
        <p:nvSpPr>
          <p:cNvPr id="5" name="Rectangle: Rounded Corners 20">
            <a:extLst>
              <a:ext uri="{FF2B5EF4-FFF2-40B4-BE49-F238E27FC236}">
                <a16:creationId xmlns:a16="http://schemas.microsoft.com/office/drawing/2014/main" id="{CA399790-7E04-C349-F6FE-2B731E3F26E6}"/>
              </a:ext>
            </a:extLst>
          </p:cNvPr>
          <p:cNvSpPr/>
          <p:nvPr/>
        </p:nvSpPr>
        <p:spPr>
          <a:xfrm>
            <a:off x="6962283" y="1469985"/>
            <a:ext cx="1938748" cy="416271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A6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b="1">
                <a:solidFill>
                  <a:srgbClr val="4472C4"/>
                </a:solidFill>
              </a:rPr>
              <a:t>You need…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C310A23-9016-0205-5BD7-3D412A1F1F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8124" y="2064007"/>
            <a:ext cx="1171040" cy="155448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B1D3B44-6051-8B52-17CF-70A147E78FC8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025" y="3228505"/>
            <a:ext cx="7132320" cy="262797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4809920-98DD-5788-ED38-4AC48F7774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39244" y="3974799"/>
            <a:ext cx="1828800" cy="1204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7126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0088CA5D-3997-35B2-A343-BC8F407A05B7}"/>
              </a:ext>
            </a:extLst>
          </p:cNvPr>
          <p:cNvSpPr txBox="1">
            <a:spLocks/>
          </p:cNvSpPr>
          <p:nvPr/>
        </p:nvSpPr>
        <p:spPr>
          <a:xfrm>
            <a:off x="701136" y="1362183"/>
            <a:ext cx="7626299" cy="1133294"/>
          </a:xfr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800" dirty="0">
              <a:solidFill>
                <a:schemeClr val="tx1"/>
              </a:solidFill>
            </a:endParaRPr>
          </a:p>
          <a:p>
            <a:r>
              <a:rPr lang="en-US" sz="3600" dirty="0">
                <a:solidFill>
                  <a:schemeClr val="tx1"/>
                </a:solidFill>
              </a:rPr>
              <a:t>Explore the minifigure items.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87D7AD4-EE25-42E6-A3F2-C658860DB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052E6-E16C-A04B-8192-1DB31D569F09}" type="slidenum">
              <a:rPr lang="en-US" sz="1400" smtClean="0">
                <a:solidFill>
                  <a:schemeClr val="bg2">
                    <a:lumMod val="75000"/>
                  </a:schemeClr>
                </a:solidFill>
              </a:rPr>
              <a:pPr/>
              <a:t>7</a:t>
            </a:fld>
            <a:endParaRPr lang="en-US" sz="14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6567651-8AA4-479B-AC03-821AC799E9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918" y="417064"/>
            <a:ext cx="5986889" cy="762634"/>
          </a:xfrm>
        </p:spPr>
        <p:txBody>
          <a:bodyPr>
            <a:noAutofit/>
          </a:bodyPr>
          <a:lstStyle/>
          <a:p>
            <a:r>
              <a:rPr lang="en-US" sz="3800" dirty="0">
                <a:solidFill>
                  <a:srgbClr val="00A651"/>
                </a:solidFill>
              </a:rPr>
              <a:t>Activity 2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26BC668-48C4-F881-91C7-D22E18CBFC1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9117513">
            <a:off x="987226" y="2508562"/>
            <a:ext cx="1524001" cy="109728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0051448-2282-ADC8-E276-38427B727F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444444">
            <a:off x="7562337" y="2665929"/>
            <a:ext cx="1094650" cy="146304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631CF5A-AB44-A5D8-9153-D7FC03406F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6808171">
            <a:off x="4894705" y="2284073"/>
            <a:ext cx="1713186" cy="18288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43D16AA-5236-24EE-DF53-6C0425343E7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94310" y="2738732"/>
            <a:ext cx="1554480" cy="113863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F773A828-C5A8-8EF9-85FE-3CF070ABD04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65277" y="4120363"/>
            <a:ext cx="2304787" cy="18288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E1D05949-6D03-99B1-27A3-65B15E47D4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9288841">
            <a:off x="7240258" y="1118749"/>
            <a:ext cx="1415879" cy="105156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1E6D1AB4-270B-E8FA-75BD-9E0C3A530CF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64033" y="4486123"/>
            <a:ext cx="1661900" cy="109728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5016A343-A0F0-026B-3FFD-14DFAF94396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384214" y="312923"/>
            <a:ext cx="1762125" cy="866775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8D9DFFB3-6367-21A0-254B-D2E3462FFE97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hqprint">
            <a:clrChange>
              <a:clrFrom>
                <a:srgbClr val="262625"/>
              </a:clrFrom>
              <a:clrTo>
                <a:srgbClr val="26262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812" t="47858" r="77238" b="8617"/>
          <a:stretch/>
        </p:blipFill>
        <p:spPr>
          <a:xfrm>
            <a:off x="575966" y="3715473"/>
            <a:ext cx="1803708" cy="244789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C37C5EF6-795B-8411-6718-4D5F4BB8A0AA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hqprint">
            <a:clrChange>
              <a:clrFrom>
                <a:srgbClr val="262625"/>
              </a:clrFrom>
              <a:clrTo>
                <a:srgbClr val="26262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3831" t="19190" r="3131" b="52060"/>
          <a:stretch/>
        </p:blipFill>
        <p:spPr>
          <a:xfrm>
            <a:off x="2494503" y="4152979"/>
            <a:ext cx="1661900" cy="1822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5002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0088CA5D-3997-35B2-A343-BC8F407A05B7}"/>
              </a:ext>
            </a:extLst>
          </p:cNvPr>
          <p:cNvSpPr txBox="1">
            <a:spLocks/>
          </p:cNvSpPr>
          <p:nvPr/>
        </p:nvSpPr>
        <p:spPr>
          <a:xfrm>
            <a:off x="801804" y="1077236"/>
            <a:ext cx="6825912" cy="602703"/>
          </a:xfr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>
                <a:solidFill>
                  <a:schemeClr val="tx1"/>
                </a:solidFill>
              </a:rPr>
              <a:t>Re-read the Explore Story </a:t>
            </a:r>
            <a:r>
              <a:rPr lang="en-US" sz="2000" dirty="0">
                <a:solidFill>
                  <a:schemeClr val="tx1"/>
                </a:solidFill>
              </a:rPr>
              <a:t>(p. 4-5)</a:t>
            </a:r>
            <a:r>
              <a:rPr lang="en-US" sz="3200" dirty="0">
                <a:solidFill>
                  <a:schemeClr val="tx1"/>
                </a:solidFill>
              </a:rPr>
              <a:t>.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87D7AD4-EE25-42E6-A3F2-C658860DB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052E6-E16C-A04B-8192-1DB31D569F09}" type="slidenum">
              <a:rPr lang="en-US" sz="1400" smtClean="0">
                <a:solidFill>
                  <a:schemeClr val="bg2">
                    <a:lumMod val="75000"/>
                  </a:schemeClr>
                </a:solidFill>
              </a:rPr>
              <a:pPr/>
              <a:t>8</a:t>
            </a:fld>
            <a:endParaRPr lang="en-US" sz="14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6567651-8AA4-479B-AC03-821AC799E9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465" y="365127"/>
            <a:ext cx="6178559" cy="762634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rgbClr val="00A651"/>
                </a:solidFill>
              </a:rPr>
              <a:t>Activity 2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E2A4451-CB9E-1744-DB6E-EF8ACF9892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6977" y="1683828"/>
            <a:ext cx="3892043" cy="256032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84D5B0F-8FD2-FE99-9E30-5653600DF223}"/>
              </a:ext>
            </a:extLst>
          </p:cNvPr>
          <p:cNvSpPr txBox="1">
            <a:spLocks/>
          </p:cNvSpPr>
          <p:nvPr/>
        </p:nvSpPr>
        <p:spPr>
          <a:xfrm>
            <a:off x="801804" y="4291998"/>
            <a:ext cx="7601416" cy="1402993"/>
          </a:xfr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>
                <a:solidFill>
                  <a:schemeClr val="tx1"/>
                </a:solidFill>
              </a:rPr>
              <a:t>Explain how the characters might use one or more of the items to help them in their job.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BD2B21E-AB12-AF43-A921-834068EE509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7483"/>
          <a:stretch/>
        </p:blipFill>
        <p:spPr>
          <a:xfrm>
            <a:off x="7842857" y="4527387"/>
            <a:ext cx="914400" cy="145383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9CF3CE7-B214-A507-1581-22F38EAF7C81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94545" y="1537012"/>
            <a:ext cx="1066342" cy="100584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C78B053-907D-35F6-A52B-134BE9CA9070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906034">
            <a:off x="6589444" y="3235236"/>
            <a:ext cx="1292086" cy="9144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FE6BE5F-2759-DE72-30C8-4BCB0D0701C7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613202">
            <a:off x="-53945" y="4753371"/>
            <a:ext cx="1171786" cy="9144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5D4E0B2-A76E-4EC2-329F-3F7ED332EDA0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0634" b="26212"/>
          <a:stretch/>
        </p:blipFill>
        <p:spPr>
          <a:xfrm rot="993975">
            <a:off x="1355273" y="3386787"/>
            <a:ext cx="1067705" cy="109728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52BA141-0B40-1B25-8074-BA562C09FBAA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5516"/>
          <a:stretch/>
        </p:blipFill>
        <p:spPr>
          <a:xfrm rot="19268438">
            <a:off x="6048134" y="5233504"/>
            <a:ext cx="1097280" cy="1104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8307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87D7AD4-EE25-42E6-A3F2-C658860DB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052E6-E16C-A04B-8192-1DB31D569F09}" type="slidenum">
              <a:rPr lang="en-US" sz="1400" smtClean="0">
                <a:solidFill>
                  <a:schemeClr val="bg2">
                    <a:lumMod val="75000"/>
                  </a:schemeClr>
                </a:solidFill>
              </a:rPr>
              <a:pPr/>
              <a:t>9</a:t>
            </a:fld>
            <a:endParaRPr lang="en-US" sz="14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6567651-8AA4-479B-AC03-821AC799E9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69132"/>
            <a:ext cx="7886700" cy="762634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A651"/>
                </a:solidFill>
              </a:rPr>
              <a:t>Activity 2 – Challenge</a:t>
            </a:r>
          </a:p>
        </p:txBody>
      </p:sp>
      <p:sp>
        <p:nvSpPr>
          <p:cNvPr id="19" name="Text Placeholder 8">
            <a:extLst>
              <a:ext uri="{FF2B5EF4-FFF2-40B4-BE49-F238E27FC236}">
                <a16:creationId xmlns:a16="http://schemas.microsoft.com/office/drawing/2014/main" id="{129B761D-41D6-4F4F-86E9-6A37FED2724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2302" y="1046425"/>
            <a:ext cx="8239395" cy="2896565"/>
          </a:xfrm>
        </p:spPr>
        <p:txBody>
          <a:bodyPr>
            <a:noAutofit/>
          </a:bodyPr>
          <a:lstStyle/>
          <a:p>
            <a:pPr algn="l"/>
            <a:r>
              <a:rPr lang="en-US" sz="3600" b="0" i="0" u="none" strike="noStrike" baseline="0" dirty="0">
                <a:latin typeface="Helvetica Neue" panose="02000503000000020004"/>
              </a:rPr>
              <a:t>Using the minifigures and stage, build another scene for the Explore Story that shows the stage being used in a different way.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0B6A67F-0474-73E3-22D3-649D736620E7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68821" y="2837970"/>
            <a:ext cx="5191912" cy="3383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0258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42279135ABFB346BEF00BA71AF2085A" ma:contentTypeVersion="13" ma:contentTypeDescription="Create a new document." ma:contentTypeScope="" ma:versionID="aa73cbbcbd1ce5c78b19ddb0f11c7488">
  <xsd:schema xmlns:xsd="http://www.w3.org/2001/XMLSchema" xmlns:xs="http://www.w3.org/2001/XMLSchema" xmlns:p="http://schemas.microsoft.com/office/2006/metadata/properties" xmlns:ns2="09a20863-7c96-4a57-95ca-029d1820b203" xmlns:ns3="32a440ee-ccdf-4ffb-ba5c-71e25989d2a9" targetNamespace="http://schemas.microsoft.com/office/2006/metadata/properties" ma:root="true" ma:fieldsID="4810c33ad5e72981ec8d9c0a5406b27f" ns2:_="" ns3:_="">
    <xsd:import namespace="09a20863-7c96-4a57-95ca-029d1820b203"/>
    <xsd:import namespace="32a440ee-ccdf-4ffb-ba5c-71e25989d2a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9a20863-7c96-4a57-95ca-029d1820b20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f13cef49-2953-4246-9b7f-e3d70b1cf0e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2a440ee-ccdf-4ffb-ba5c-71e25989d2a9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4ead4032-91df-4aa8-82eb-58c2a2f4ac87}" ma:internalName="TaxCatchAll" ma:showField="CatchAllData" ma:web="32a440ee-ccdf-4ffb-ba5c-71e25989d2a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9a20863-7c96-4a57-95ca-029d1820b203">
      <Terms xmlns="http://schemas.microsoft.com/office/infopath/2007/PartnerControls"/>
    </lcf76f155ced4ddcb4097134ff3c332f>
    <TaxCatchAll xmlns="32a440ee-ccdf-4ffb-ba5c-71e25989d2a9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E1FE434-4143-4070-916A-C9478C3A298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9a20863-7c96-4a57-95ca-029d1820b203"/>
    <ds:schemaRef ds:uri="32a440ee-ccdf-4ffb-ba5c-71e25989d2a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8C3B65E-86F5-4F12-882B-E72674BBA31A}">
  <ds:schemaRefs>
    <ds:schemaRef ds:uri="eef8d247-b517-4b03-8403-4e70816b143f"/>
    <ds:schemaRef ds:uri="f0e45243-17b0-4cce-9b2d-f191534f8a0e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98a1be8e-ceb0-4d64-90f3-74f22257285b"/>
    <ds:schemaRef ds:uri="0bfdc619-4bd5-4a26-8e37-4be4446dc23a"/>
    <ds:schemaRef ds:uri="09a20863-7c96-4a57-95ca-029d1820b203"/>
    <ds:schemaRef ds:uri="32a440ee-ccdf-4ffb-ba5c-71e25989d2a9"/>
  </ds:schemaRefs>
</ds:datastoreItem>
</file>

<file path=customXml/itemProps3.xml><?xml version="1.0" encoding="utf-8"?>
<ds:datastoreItem xmlns:ds="http://schemas.openxmlformats.org/officeDocument/2006/customXml" ds:itemID="{7151A670-0DF8-40A2-9C30-9AF459D7E23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1679</TotalTime>
  <Words>1831</Words>
  <Application>Microsoft Office PowerPoint</Application>
  <PresentationFormat>On-screen Show (4:3)</PresentationFormat>
  <Paragraphs>189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Arial-BoldMT</vt:lpstr>
      <vt:lpstr>Calibri</vt:lpstr>
      <vt:lpstr>Helvetica Neue</vt:lpstr>
      <vt:lpstr>Roboto</vt:lpstr>
      <vt:lpstr>Roboto Medium</vt:lpstr>
      <vt:lpstr>Office Theme</vt:lpstr>
      <vt:lpstr>PowerPoint Presentation</vt:lpstr>
      <vt:lpstr>Guiding Questions</vt:lpstr>
      <vt:lpstr>Introduction – Go Team</vt:lpstr>
      <vt:lpstr>Activity 1 – Build a Basic Stage</vt:lpstr>
      <vt:lpstr>Activity 1</vt:lpstr>
      <vt:lpstr>Activity 2 – Build Minifigure Experts</vt:lpstr>
      <vt:lpstr>Activity 2</vt:lpstr>
      <vt:lpstr>Activity 2</vt:lpstr>
      <vt:lpstr>Activity 2 – Challenge</vt:lpstr>
      <vt:lpstr>PowerPoint Presentation</vt:lpstr>
      <vt:lpstr>Share</vt:lpstr>
      <vt:lpstr>Optional Video:</vt:lpstr>
      <vt:lpstr>Clean Up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Tammy Pankey</cp:lastModifiedBy>
  <cp:revision>50</cp:revision>
  <dcterms:created xsi:type="dcterms:W3CDTF">2020-04-21T20:33:01Z</dcterms:created>
  <dcterms:modified xsi:type="dcterms:W3CDTF">2023-05-22T18:56:13Z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0x0101002E981D47E9229C45BD0F6073112327E8</vt:lpwstr>
  </property>
  <property fmtid="{D5CDD505-2E9C-101B-9397-08002B2CF9AE}" pid="3" name="MediaServiceImageTags">
    <vt:lpwstr/>
  </property>
</Properties>
</file>