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18"/>
  </p:notesMasterIdLst>
  <p:sldIdLst>
    <p:sldId id="313" r:id="rId5"/>
    <p:sldId id="260" r:id="rId6"/>
    <p:sldId id="288" r:id="rId7"/>
    <p:sldId id="284" r:id="rId8"/>
    <p:sldId id="322" r:id="rId9"/>
    <p:sldId id="325" r:id="rId10"/>
    <p:sldId id="262" r:id="rId11"/>
    <p:sldId id="323" r:id="rId12"/>
    <p:sldId id="324" r:id="rId13"/>
    <p:sldId id="276" r:id="rId14"/>
    <p:sldId id="269" r:id="rId15"/>
    <p:sldId id="319" r:id="rId16"/>
    <p:sldId id="314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hy Morgan" initials="KM" lastIdx="18" clrIdx="0">
    <p:extLst>
      <p:ext uri="{19B8F6BF-5375-455C-9EA6-DF929625EA0E}">
        <p15:presenceInfo xmlns:p15="http://schemas.microsoft.com/office/powerpoint/2012/main" userId="S::kmorgan@firstinspires.org::19752d8f-270a-426b-91ad-1bf5c79275bc" providerId="AD"/>
      </p:ext>
    </p:extLst>
  </p:cmAuthor>
  <p:cmAuthor id="2" name="Tammy Pankey" initials="TP" lastIdx="17" clrIdx="1">
    <p:extLst>
      <p:ext uri="{19B8F6BF-5375-455C-9EA6-DF929625EA0E}">
        <p15:presenceInfo xmlns:p15="http://schemas.microsoft.com/office/powerpoint/2012/main" userId="S::tpankey@firstinspires.org::89b84b47-0384-4d66-b56e-dc00ebdb68c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147342"/>
    <a:srgbClr val="006933"/>
    <a:srgbClr val="00A651"/>
    <a:srgbClr val="FF781D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26E80E-2740-439C-9BB1-F31034CA33CC}" v="4" dt="2023-05-22T20:44:30.0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90"/>
    <p:restoredTop sz="96357" autoAdjust="0"/>
  </p:normalViewPr>
  <p:slideViewPr>
    <p:cSldViewPr snapToGrid="0">
      <p:cViewPr varScale="1">
        <p:scale>
          <a:sx n="106" d="100"/>
          <a:sy n="106" d="100"/>
        </p:scale>
        <p:origin x="2064" y="78"/>
      </p:cViewPr>
      <p:guideLst>
        <p:guide orient="horz" pos="2160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mmy Pankey" userId="89b84b47-0384-4d66-b56e-dc00ebdb68cf" providerId="ADAL" clId="{7326E80E-2740-439C-9BB1-F31034CA33CC}"/>
    <pc:docChg chg="undo custSel modSld">
      <pc:chgData name="Tammy Pankey" userId="89b84b47-0384-4d66-b56e-dc00ebdb68cf" providerId="ADAL" clId="{7326E80E-2740-439C-9BB1-F31034CA33CC}" dt="2023-05-22T20:42:41.180" v="15" actId="1076"/>
      <pc:docMkLst>
        <pc:docMk/>
      </pc:docMkLst>
      <pc:sldChg chg="addSp delSp modSp mod modNotesTx">
        <pc:chgData name="Tammy Pankey" userId="89b84b47-0384-4d66-b56e-dc00ebdb68cf" providerId="ADAL" clId="{7326E80E-2740-439C-9BB1-F31034CA33CC}" dt="2023-05-22T20:39:44.553" v="6" actId="6549"/>
        <pc:sldMkLst>
          <pc:docMk/>
          <pc:sldMk cId="2951668690" sldId="269"/>
        </pc:sldMkLst>
        <pc:spChg chg="mod">
          <ac:chgData name="Tammy Pankey" userId="89b84b47-0384-4d66-b56e-dc00ebdb68cf" providerId="ADAL" clId="{7326E80E-2740-439C-9BB1-F31034CA33CC}" dt="2023-05-22T20:39:44.553" v="6" actId="6549"/>
          <ac:spMkLst>
            <pc:docMk/>
            <pc:sldMk cId="2951668690" sldId="269"/>
            <ac:spMk id="2" creationId="{687D7AD4-EE25-42E6-A3F2-C658860DB740}"/>
          </ac:spMkLst>
        </pc:spChg>
        <pc:spChg chg="add del">
          <ac:chgData name="Tammy Pankey" userId="89b84b47-0384-4d66-b56e-dc00ebdb68cf" providerId="ADAL" clId="{7326E80E-2740-439C-9BB1-F31034CA33CC}" dt="2023-05-22T20:39:37.434" v="4" actId="22"/>
          <ac:spMkLst>
            <pc:docMk/>
            <pc:sldMk cId="2951668690" sldId="269"/>
            <ac:spMk id="4" creationId="{B7CEFA1D-D25B-C25E-9E75-BCC82C7A0C49}"/>
          </ac:spMkLst>
        </pc:spChg>
      </pc:sldChg>
      <pc:sldChg chg="addSp delSp modSp mod">
        <pc:chgData name="Tammy Pankey" userId="89b84b47-0384-4d66-b56e-dc00ebdb68cf" providerId="ADAL" clId="{7326E80E-2740-439C-9BB1-F31034CA33CC}" dt="2023-05-22T20:42:41.180" v="15" actId="1076"/>
        <pc:sldMkLst>
          <pc:docMk/>
          <pc:sldMk cId="2179731025" sldId="313"/>
        </pc:sldMkLst>
        <pc:picChg chg="del">
          <ac:chgData name="Tammy Pankey" userId="89b84b47-0384-4d66-b56e-dc00ebdb68cf" providerId="ADAL" clId="{7326E80E-2740-439C-9BB1-F31034CA33CC}" dt="2023-05-22T20:42:17.823" v="7" actId="478"/>
          <ac:picMkLst>
            <pc:docMk/>
            <pc:sldMk cId="2179731025" sldId="313"/>
            <ac:picMk id="4" creationId="{9E8BA152-1998-9D24-B8BF-E39989E66D48}"/>
          </ac:picMkLst>
        </pc:picChg>
        <pc:picChg chg="add mod">
          <ac:chgData name="Tammy Pankey" userId="89b84b47-0384-4d66-b56e-dc00ebdb68cf" providerId="ADAL" clId="{7326E80E-2740-439C-9BB1-F31034CA33CC}" dt="2023-05-22T20:42:41.180" v="15" actId="1076"/>
          <ac:picMkLst>
            <pc:docMk/>
            <pc:sldMk cId="2179731025" sldId="313"/>
            <ac:picMk id="8" creationId="{36858347-3C4C-5453-18C6-CECC373F2D0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3F5F3-06B3-EE47-BF43-708E2593BF64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B8CF6-C2C2-924C-96EF-0C0C9E05F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01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572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800" b="1" i="0" u="none" strike="noStrike" baseline="0" dirty="0">
                <a:solidFill>
                  <a:srgbClr val="00963E"/>
                </a:solidFill>
                <a:latin typeface="Arial-BoldMT"/>
              </a:rPr>
              <a:t>Share </a:t>
            </a:r>
            <a:r>
              <a:rPr lang="en-US" sz="1800" b="0" i="1" u="none" strike="noStrike" baseline="0" dirty="0">
                <a:solidFill>
                  <a:srgbClr val="00963E"/>
                </a:solidFill>
                <a:latin typeface="Arial-ItalicMT"/>
              </a:rPr>
              <a:t>(10 minutes)</a:t>
            </a:r>
          </a:p>
          <a:p>
            <a:pPr algn="l"/>
            <a:r>
              <a:rPr lang="en-US" sz="1800" b="0" i="1" u="none" strike="noStrike" baseline="0" dirty="0">
                <a:solidFill>
                  <a:srgbClr val="000000"/>
                </a:solidFill>
                <a:latin typeface="Arial-ItalicMT"/>
              </a:rPr>
              <a:t>Have the team: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ArialMT"/>
              </a:rPr>
              <a:t>Practice their team poster presentation.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ArialMT"/>
              </a:rPr>
              <a:t>Practice their team model presentation.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2586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Choose a relevant, age-appropriate video for your students.  </a:t>
            </a:r>
          </a:p>
          <a:p>
            <a:r>
              <a:rPr lang="en-US" dirty="0"/>
              <a:t>Here is one example from the IET in the United Kingdom on how to prepare for your festival: https://youtu.be/sWHGL7RcYrM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5034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1" i="0" u="none" strike="noStrike" baseline="0" dirty="0">
                <a:solidFill>
                  <a:srgbClr val="00963E"/>
                </a:solidFill>
                <a:latin typeface="Arial-BoldMT"/>
              </a:rPr>
              <a:t>Clean Up Pointers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ArialMT"/>
              </a:rPr>
              <a:t>Make sure the team model and team poster are stored and ready to be transported to the event.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ArialMT"/>
              </a:rPr>
              <a:t>Check that you have the device, charging cord, and fully charged battery for the event.</a:t>
            </a:r>
          </a:p>
          <a:p>
            <a:pPr marL="0" indent="0" algn="l">
              <a:buFont typeface="Arial" panose="020B0604020202020204" pitchFamily="34" charset="0"/>
              <a:buNone/>
            </a:pP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may wish to play a video or song during clean up time Link on </a:t>
            </a:r>
          </a:p>
          <a:p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GoNoodle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 https://family.gonoodle.com/activities/clean-up  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 on YouTube Kids:  https://www.youtubekids.com/watch?v=ZJFk87ZsHn0 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 on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Youtube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 https://youtu.be/ZJFk87ZsHn0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2752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99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session has Guiding Questions that can be shared to frame the session.</a:t>
            </a:r>
          </a:p>
          <a:p>
            <a:pPr algn="l"/>
            <a:r>
              <a:rPr lang="en-US" sz="1800" b="1" i="0" u="none" strike="noStrike" baseline="0" dirty="0">
                <a:solidFill>
                  <a:srgbClr val="00963E"/>
                </a:solidFill>
                <a:latin typeface="Arial-BoldMT"/>
              </a:rPr>
              <a:t>Session Tips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ArialMT"/>
              </a:rPr>
              <a:t>Go over the reviewing sheet and reviewing questions with your team.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ArialMT"/>
              </a:rPr>
              <a:t>Ask the team the reviewing questions and practice the responses they would give the reviewers.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ArialMT"/>
              </a:rPr>
              <a:t>If you are not attending an official festival, you can still run your own festival or have an informal sharing event.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800" b="0" i="0" u="none" strike="noStrike" baseline="0" dirty="0">
                <a:latin typeface="ArialMT"/>
              </a:rPr>
              <a:t>Every question on this page doesn’t need to be answered.  They are just to help your team feel ready for the event.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800" b="0" i="0" u="none" strike="noStrike" baseline="0" dirty="0">
                <a:latin typeface="ArialMT"/>
              </a:rPr>
              <a:t>You could have the team practice their presentation by presenting to others before their event.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800" b="0" i="0" u="none" strike="noStrike" baseline="0" dirty="0">
                <a:latin typeface="ArialMT"/>
              </a:rPr>
              <a:t>Your team could register for an Explore festival or you can run your own festival.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124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• Have the team provide examples of how they have had an impact throughout the sessions.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• Have the team create a build from the prototyping pieces representing this Core Value or examples of how the team has had an impact.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593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800" b="1" i="0" u="none" strike="noStrike" baseline="0" dirty="0">
                <a:solidFill>
                  <a:srgbClr val="00963E"/>
                </a:solidFill>
                <a:latin typeface="Arial-BoldMT"/>
              </a:rPr>
              <a:t>Tasks </a:t>
            </a:r>
            <a:r>
              <a:rPr lang="en-US" sz="1800" b="0" i="1" u="none" strike="noStrike" baseline="0" dirty="0">
                <a:solidFill>
                  <a:srgbClr val="00963E"/>
                </a:solidFill>
                <a:latin typeface="Arial-ItalicMT"/>
              </a:rPr>
              <a:t>(40 minutes)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ArialMT"/>
              </a:rPr>
              <a:t>Gather your completed team model and team poster.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ArialMT"/>
              </a:rPr>
              <a:t>Talk about what your team would like to share at your event!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ArialMT"/>
              </a:rPr>
              <a:t>Complete the next page to prepare for your event.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ArialMT"/>
              </a:rPr>
              <a:t>Look over the reviewing sheet with your coach.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ArialMT"/>
              </a:rPr>
              <a:t>Practice your presentation.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ArialMT"/>
              </a:rPr>
              <a:t>Communicate what you have learned with others. </a:t>
            </a:r>
          </a:p>
          <a:p>
            <a:pPr algn="l"/>
            <a:r>
              <a:rPr lang="en-US" sz="1200" b="1" i="0" u="none" strike="noStrike" baseline="0" dirty="0">
                <a:solidFill>
                  <a:srgbClr val="00963E"/>
                </a:solidFill>
                <a:latin typeface="Arial-BoldMT"/>
              </a:rPr>
              <a:t>Session Tips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Go over the reviewing sheet and reviewing questions with your team.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Ask the team the reviewing questions and practice the responses they would give the reviewers.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If you are not attending an official festival, you can still run your own festival or have an informal sharing event.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200" b="0" i="0" u="none" strike="noStrike" baseline="0" dirty="0">
                <a:latin typeface="ArialMT"/>
              </a:rPr>
              <a:t>Every question on this page doesn’t need to be answered.  They are just to help your team feel ready for the event.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200" b="0" i="0" u="none" strike="noStrike" baseline="0" dirty="0">
                <a:latin typeface="ArialMT"/>
              </a:rPr>
              <a:t>You could have the team practice their presentation by presenting to others before their event.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200" b="0" i="0" u="none" strike="noStrike" baseline="0" dirty="0">
                <a:latin typeface="ArialMT"/>
              </a:rPr>
              <a:t>Your team could register for an Explore festival or you can run your own festival.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550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800" b="1" i="0" u="none" strike="noStrike" baseline="0" dirty="0">
                <a:solidFill>
                  <a:srgbClr val="00963E"/>
                </a:solidFill>
                <a:latin typeface="Arial-BoldMT"/>
              </a:rPr>
              <a:t>Tasks </a:t>
            </a:r>
            <a:r>
              <a:rPr lang="en-US" sz="1800" b="0" i="1" u="none" strike="noStrike" baseline="0" dirty="0">
                <a:solidFill>
                  <a:srgbClr val="00963E"/>
                </a:solidFill>
                <a:latin typeface="Arial-ItalicMT"/>
              </a:rPr>
              <a:t>(40 minutes)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ArialMT"/>
              </a:rPr>
              <a:t>Gather your completed team model and team poster.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ArialMT"/>
              </a:rPr>
              <a:t>Talk about what your team would like to share at your event!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ArialMT"/>
              </a:rPr>
              <a:t>Complete the next page to prepare for your event.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ArialMT"/>
              </a:rPr>
              <a:t>Look over the reviewing sheet with your coach.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ArialMT"/>
              </a:rPr>
              <a:t>Practice your presentation.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ArialMT"/>
              </a:rPr>
              <a:t>Communicate what you have learned with others. </a:t>
            </a:r>
          </a:p>
          <a:p>
            <a:pPr algn="l"/>
            <a:r>
              <a:rPr lang="en-US" sz="1200" b="1" i="0" u="none" strike="noStrike" baseline="0" dirty="0">
                <a:solidFill>
                  <a:srgbClr val="00963E"/>
                </a:solidFill>
                <a:latin typeface="Arial-BoldMT"/>
              </a:rPr>
              <a:t>Session Tips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Go over the reviewing sheet and reviewing questions with your team.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Ask the team the reviewing questions and practice the responses they would give the reviewers.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If you are not attending an official festival, you can still run your own festival or have an informal sharing event.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200" b="0" i="0" u="none" strike="noStrike" baseline="0" dirty="0">
                <a:latin typeface="ArialMT"/>
              </a:rPr>
              <a:t>Every question on this page doesn’t need to be answered.  They are just to help your team feel ready for the event.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200" b="0" i="0" u="none" strike="noStrike" baseline="0" dirty="0">
                <a:latin typeface="ArialMT"/>
              </a:rPr>
              <a:t>You could have the team practice their presentation by presenting to others before their event.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200" b="0" i="0" u="none" strike="noStrike" baseline="0" dirty="0">
                <a:latin typeface="ArialMT"/>
              </a:rPr>
              <a:t>Your team could register for an Explore festival or you can run your own festival.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704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800" b="1" i="0" u="none" strike="noStrike" baseline="0" dirty="0">
                <a:solidFill>
                  <a:srgbClr val="00963E"/>
                </a:solidFill>
                <a:latin typeface="Arial-BoldMT"/>
              </a:rPr>
              <a:t>Tasks </a:t>
            </a:r>
            <a:r>
              <a:rPr lang="en-US" sz="1800" b="0" i="1" u="none" strike="noStrike" baseline="0" dirty="0">
                <a:solidFill>
                  <a:srgbClr val="00963E"/>
                </a:solidFill>
                <a:latin typeface="Arial-ItalicMT"/>
              </a:rPr>
              <a:t>(40 minutes)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ArialMT"/>
              </a:rPr>
              <a:t>Gather your completed team model and team poster.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ArialMT"/>
              </a:rPr>
              <a:t>Talk about what your team would like to share at your event!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ArialMT"/>
              </a:rPr>
              <a:t>Complete the next page to prepare for your event.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ArialMT"/>
              </a:rPr>
              <a:t>Look over the reviewing sheet with your coach.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ArialMT"/>
              </a:rPr>
              <a:t>Practice your presentation.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ArialMT"/>
              </a:rPr>
              <a:t>Communicate what you have learned with others. </a:t>
            </a:r>
          </a:p>
          <a:p>
            <a:pPr algn="l"/>
            <a:r>
              <a:rPr lang="en-US" sz="1200" b="1" i="0" u="none" strike="noStrike" baseline="0" dirty="0">
                <a:solidFill>
                  <a:srgbClr val="00963E"/>
                </a:solidFill>
                <a:latin typeface="Arial-BoldMT"/>
              </a:rPr>
              <a:t>Session Tips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Go over the reviewing sheet and reviewing questions with your team.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Ask the team the reviewing questions and practice the responses they would give the reviewers.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If you are not attending an official festival, you can still run your own festival or have an informal sharing event.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200" b="0" i="0" u="none" strike="noStrike" baseline="0" dirty="0">
                <a:latin typeface="ArialMT"/>
              </a:rPr>
              <a:t>Every question on this page doesn’t need to be answered.  They are just to help your team feel ready for the event.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200" b="0" i="0" u="none" strike="noStrike" baseline="0" dirty="0">
                <a:latin typeface="ArialMT"/>
              </a:rPr>
              <a:t>You could have the team practice their presentation by presenting to others before their event.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200" b="0" i="0" u="none" strike="noStrike" baseline="0" dirty="0">
                <a:latin typeface="ArialMT"/>
              </a:rPr>
              <a:t>Your team could register for an Explore festival or you can run your own festival.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5225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800" b="1" i="0" u="none" strike="noStrike" baseline="0" dirty="0">
                <a:solidFill>
                  <a:srgbClr val="00963E"/>
                </a:solidFill>
                <a:latin typeface="Arial-BoldMT"/>
              </a:rPr>
              <a:t>Tasks </a:t>
            </a:r>
            <a:r>
              <a:rPr lang="en-US" sz="1800" b="0" i="1" u="none" strike="noStrike" baseline="0" dirty="0">
                <a:solidFill>
                  <a:srgbClr val="00963E"/>
                </a:solidFill>
                <a:latin typeface="Arial-ItalicMT"/>
              </a:rPr>
              <a:t>(40 minutes)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ArialMT"/>
              </a:rPr>
              <a:t>Gather your completed team model and team poster.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ArialMT"/>
              </a:rPr>
              <a:t>Talk about what your team would like to share at your event!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ArialMT"/>
              </a:rPr>
              <a:t>Complete the next page to prepare for your event.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ArialMT"/>
              </a:rPr>
              <a:t>Look over the reviewing sheet with your coach.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ArialMT"/>
              </a:rPr>
              <a:t>Practice your presentation.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ArialMT"/>
              </a:rPr>
              <a:t>Communicate what you have learned with others. </a:t>
            </a:r>
          </a:p>
          <a:p>
            <a:pPr algn="l"/>
            <a:r>
              <a:rPr lang="en-US" sz="1200" b="1" i="0" u="none" strike="noStrike" baseline="0" dirty="0">
                <a:solidFill>
                  <a:srgbClr val="00963E"/>
                </a:solidFill>
                <a:latin typeface="Arial-BoldMT"/>
              </a:rPr>
              <a:t>Session Tips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Go over the reviewing sheet and reviewing questions with your team.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Ask the team the reviewing questions and practice the responses they would give the reviewers.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If you are not attending an official festival, you can still run your own festival or have an informal sharing event.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200" b="0" i="0" u="none" strike="noStrike" baseline="0" dirty="0">
                <a:latin typeface="ArialMT"/>
              </a:rPr>
              <a:t>Every question on this page doesn’t need to be answered.  They are just to help your team feel ready for the event.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200" b="0" i="0" u="none" strike="noStrike" baseline="0" dirty="0">
                <a:latin typeface="ArialMT"/>
              </a:rPr>
              <a:t>You could have the team practice their presentation by presenting to others before their event.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200" b="0" i="0" u="none" strike="noStrike" baseline="0" dirty="0">
                <a:latin typeface="ArialMT"/>
              </a:rPr>
              <a:t>Your team could register for an Explore festival or you can run your own festival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5836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800" b="1" i="0" u="none" strike="noStrike" baseline="0" dirty="0">
                <a:solidFill>
                  <a:srgbClr val="00963E"/>
                </a:solidFill>
                <a:latin typeface="Arial-BoldMT"/>
              </a:rPr>
              <a:t>Tasks </a:t>
            </a:r>
            <a:r>
              <a:rPr lang="en-US" sz="1800" b="0" i="1" u="none" strike="noStrike" baseline="0" dirty="0">
                <a:solidFill>
                  <a:srgbClr val="00963E"/>
                </a:solidFill>
                <a:latin typeface="Arial-ItalicMT"/>
              </a:rPr>
              <a:t>(40 minutes)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ArialMT"/>
              </a:rPr>
              <a:t>Gather your completed team model and team poster.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ArialMT"/>
              </a:rPr>
              <a:t>Talk about what your team would like to share at your event!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ArialMT"/>
              </a:rPr>
              <a:t>Complete the next page to prepare for your event.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ArialMT"/>
              </a:rPr>
              <a:t>Look over the reviewing sheet with your coach.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ArialMT"/>
              </a:rPr>
              <a:t>Practice your presentation.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ArialMT"/>
              </a:rPr>
              <a:t>Communicate what you have learned with others. </a:t>
            </a:r>
          </a:p>
          <a:p>
            <a:pPr algn="l"/>
            <a:r>
              <a:rPr lang="en-US" sz="1200" b="1" i="0" u="none" strike="noStrike" baseline="0" dirty="0">
                <a:solidFill>
                  <a:srgbClr val="00963E"/>
                </a:solidFill>
                <a:latin typeface="Arial-BoldMT"/>
              </a:rPr>
              <a:t>Session Tips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Go over the reviewing sheet and reviewing questions with your team.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Ask the team the reviewing questions and practice the responses they would give the reviewers.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If you are not attending an official festival, you can still run your own festival or have an informal sharing event.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200" b="0" i="0" u="none" strike="noStrike" baseline="0" dirty="0">
                <a:latin typeface="ArialMT"/>
              </a:rPr>
              <a:t>Every question on this page doesn’t need to be answered.  They are just to help your team feel ready for the event.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200" b="0" i="0" u="none" strike="noStrike" baseline="0" dirty="0">
                <a:latin typeface="ArialMT"/>
              </a:rPr>
              <a:t>You could have the team practice their presentation by presenting to others before their event.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200" b="0" i="0" u="none" strike="noStrike" baseline="0" dirty="0">
                <a:latin typeface="ArialMT"/>
              </a:rPr>
              <a:t>Your team could register for an Explore festival or you can run your own festival.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8958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800" b="1" i="0" u="none" strike="noStrike" baseline="0" dirty="0">
                <a:solidFill>
                  <a:srgbClr val="00963E"/>
                </a:solidFill>
                <a:latin typeface="Arial-BoldMT"/>
              </a:rPr>
              <a:t>Tasks </a:t>
            </a:r>
            <a:r>
              <a:rPr lang="en-US" sz="1800" b="0" i="1" u="none" strike="noStrike" baseline="0" dirty="0">
                <a:solidFill>
                  <a:srgbClr val="00963E"/>
                </a:solidFill>
                <a:latin typeface="Arial-ItalicMT"/>
              </a:rPr>
              <a:t>(40 minutes)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ArialMT"/>
              </a:rPr>
              <a:t>Gather your completed team model and team poster.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ArialMT"/>
              </a:rPr>
              <a:t>Talk about what your team would like to share at your event!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ArialMT"/>
              </a:rPr>
              <a:t>Complete the next page to prepare for your event.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ArialMT"/>
              </a:rPr>
              <a:t>Look over the reviewing sheet with your coach.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ArialMT"/>
              </a:rPr>
              <a:t>Practice your presentation.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ArialMT"/>
              </a:rPr>
              <a:t>Communicate what you have learned with others. </a:t>
            </a:r>
          </a:p>
          <a:p>
            <a:pPr algn="l"/>
            <a:r>
              <a:rPr lang="en-US" sz="1200" b="1" i="0" u="none" strike="noStrike" baseline="0" dirty="0">
                <a:solidFill>
                  <a:srgbClr val="00963E"/>
                </a:solidFill>
                <a:latin typeface="Arial-BoldMT"/>
              </a:rPr>
              <a:t>Session Tips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Go over the reviewing sheet and reviewing questions with your team.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Ask the team the reviewing questions and practice the responses they would give the reviewers.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If you are not attending an official festival, you can still run your own festival or have an informal sharing event.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200" b="0" i="0" u="none" strike="noStrike" baseline="0" dirty="0">
                <a:latin typeface="ArialMT"/>
              </a:rPr>
              <a:t>Every question on this page doesn’t need to be answered.  They are just to help your team feel ready for the event.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200" b="0" i="0" u="none" strike="noStrike" baseline="0" dirty="0">
                <a:latin typeface="ArialMT"/>
              </a:rPr>
              <a:t>You could have the team practice their presentation by presenting to others before their event.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200" b="0" i="0" u="none" strike="noStrike" baseline="0" dirty="0">
                <a:latin typeface="ArialMT"/>
              </a:rPr>
              <a:t>Your team could register for an Explore festival or you can run your own festival.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268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87201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56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0FF1096-3169-EE4B-8934-C3FB782637A7}"/>
              </a:ext>
            </a:extLst>
          </p:cNvPr>
          <p:cNvSpPr/>
          <p:nvPr userDrawn="1"/>
        </p:nvSpPr>
        <p:spPr>
          <a:xfrm>
            <a:off x="7958361" y="6139370"/>
            <a:ext cx="878284" cy="45719"/>
          </a:xfrm>
          <a:prstGeom prst="rect">
            <a:avLst/>
          </a:pr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90C33C2-6CD3-9547-B7C0-310F735C71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3368" y="6288708"/>
            <a:ext cx="567209" cy="450144"/>
          </a:xfrm>
          <a:prstGeom prst="rect">
            <a:avLst/>
          </a:prstGeom>
        </p:spPr>
      </p:pic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74D5A213-B54C-7348-B25E-7F6F8FFC4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357055" cy="209912"/>
          </a:xfrm>
        </p:spPr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123CD55-385C-5342-B8A4-11A44E4ABC0F}"/>
              </a:ext>
            </a:extLst>
          </p:cNvPr>
          <p:cNvCxnSpPr>
            <a:cxnSpLocks/>
          </p:cNvCxnSpPr>
          <p:nvPr userDrawn="1"/>
        </p:nvCxnSpPr>
        <p:spPr>
          <a:xfrm>
            <a:off x="180799" y="6159514"/>
            <a:ext cx="762208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6E3F1F0-7281-BB45-940C-7699D66DE8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99" y="6339274"/>
            <a:ext cx="1171634" cy="369145"/>
          </a:xfrm>
          <a:prstGeom prst="rect">
            <a:avLst/>
          </a:prstGeom>
        </p:spPr>
      </p:pic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E86BD933-7ECD-DB44-A5D3-0CA3A0BC94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909763"/>
            <a:ext cx="788670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154C9013-0D60-994B-9DA0-2156E8F77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171F26ED-0509-D14C-96DF-C0C59D829C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198880"/>
            <a:ext cx="7886700" cy="5080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33214325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56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48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2">
              <a:lumMod val="2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5">
            <a:extLst>
              <a:ext uri="{FF2B5EF4-FFF2-40B4-BE49-F238E27FC236}">
                <a16:creationId xmlns:a16="http://schemas.microsoft.com/office/drawing/2014/main" id="{49461470-2C49-0B4A-AFF2-693C58AC2F9F}"/>
              </a:ext>
            </a:extLst>
          </p:cNvPr>
          <p:cNvSpPr/>
          <p:nvPr/>
        </p:nvSpPr>
        <p:spPr>
          <a:xfrm>
            <a:off x="4148152" y="0"/>
            <a:ext cx="4995848" cy="6858000"/>
          </a:xfrm>
          <a:custGeom>
            <a:avLst/>
            <a:gdLst>
              <a:gd name="connsiteX0" fmla="*/ 810930 w 4995848"/>
              <a:gd name="connsiteY0" fmla="*/ 0 h 6857999"/>
              <a:gd name="connsiteX1" fmla="*/ 4995848 w 4995848"/>
              <a:gd name="connsiteY1" fmla="*/ 0 h 6857999"/>
              <a:gd name="connsiteX2" fmla="*/ 4995848 w 4995848"/>
              <a:gd name="connsiteY2" fmla="*/ 6857999 h 6857999"/>
              <a:gd name="connsiteX3" fmla="*/ 810929 w 4995848"/>
              <a:gd name="connsiteY3" fmla="*/ 6857999 h 6857999"/>
              <a:gd name="connsiteX4" fmla="*/ 772675 w 4995848"/>
              <a:gd name="connsiteY4" fmla="*/ 6790558 h 6857999"/>
              <a:gd name="connsiteX5" fmla="*/ 0 w 4995848"/>
              <a:gd name="connsiteY5" fmla="*/ 3429001 h 6857999"/>
              <a:gd name="connsiteX6" fmla="*/ 772675 w 4995848"/>
              <a:gd name="connsiteY6" fmla="*/ 6744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5848" h="6857999">
                <a:moveTo>
                  <a:pt x="810930" y="0"/>
                </a:moveTo>
                <a:lnTo>
                  <a:pt x="4995848" y="0"/>
                </a:lnTo>
                <a:lnTo>
                  <a:pt x="4995848" y="6857999"/>
                </a:lnTo>
                <a:lnTo>
                  <a:pt x="810929" y="6857999"/>
                </a:lnTo>
                <a:lnTo>
                  <a:pt x="772675" y="6790558"/>
                </a:lnTo>
                <a:cubicBezTo>
                  <a:pt x="292599" y="5902709"/>
                  <a:pt x="0" y="4723291"/>
                  <a:pt x="0" y="3429001"/>
                </a:cubicBezTo>
                <a:cubicBezTo>
                  <a:pt x="0" y="2134711"/>
                  <a:pt x="292599" y="955293"/>
                  <a:pt x="772675" y="67445"/>
                </a:cubicBezTo>
                <a:close/>
              </a:path>
            </a:pathLst>
          </a:cu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B760C1-7E25-45A7-B891-53C58D074EA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888088" y="1388702"/>
            <a:ext cx="4210756" cy="333390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8000" dirty="0">
                <a:solidFill>
                  <a:schemeClr val="bg1"/>
                </a:solidFill>
                <a:effectLst>
                  <a:outerShdw dist="56557" dir="8100000" algn="tr" rotWithShape="0">
                    <a:srgbClr val="147342"/>
                  </a:outerShdw>
                </a:effectLst>
                <a:latin typeface="Roboto Medium" pitchFamily="2" charset="0"/>
                <a:ea typeface="Roboto Medium" pitchFamily="2" charset="0"/>
              </a:rPr>
              <a:t>Prepare for Event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B6ADE897-E12C-4A20-B842-CD64CC495BD3}"/>
              </a:ext>
            </a:extLst>
          </p:cNvPr>
          <p:cNvSpPr txBox="1">
            <a:spLocks/>
          </p:cNvSpPr>
          <p:nvPr/>
        </p:nvSpPr>
        <p:spPr>
          <a:xfrm>
            <a:off x="343072" y="341368"/>
            <a:ext cx="2857328" cy="4654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400" spc="250" dirty="0">
                <a:solidFill>
                  <a:srgbClr val="00A651"/>
                </a:solidFill>
                <a:latin typeface="Roboto" pitchFamily="2" charset="0"/>
                <a:ea typeface="Roboto" pitchFamily="2" charset="0"/>
              </a:rPr>
              <a:t>Session 12</a:t>
            </a: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51114C1B-4CF7-4817-84D5-E5FBD229F31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412" y="5625594"/>
            <a:ext cx="1708714" cy="108315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78E8AE2-1DBC-6DFF-2F94-D415CE94B5F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7114" y="5315645"/>
            <a:ext cx="2672453" cy="13430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BEAB999-BB33-3A0E-B1ED-749CC90458A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8692" y="5696961"/>
            <a:ext cx="1638221" cy="931904"/>
          </a:xfrm>
          <a:prstGeom prst="rect">
            <a:avLst/>
          </a:prstGeom>
        </p:spPr>
      </p:pic>
      <p:pic>
        <p:nvPicPr>
          <p:cNvPr id="8" name="Picture 7" descr="A picture containing clothing, person, indoor, learning&#10;&#10;Description automatically generated">
            <a:extLst>
              <a:ext uri="{FF2B5EF4-FFF2-40B4-BE49-F238E27FC236}">
                <a16:creationId xmlns:a16="http://schemas.microsoft.com/office/drawing/2014/main" id="{36858347-3C4C-5453-18C6-CECC373F2D0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57" y="2224852"/>
            <a:ext cx="3612444" cy="2408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79731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DBE531A-A3F4-46E7-993B-CC5020F2E94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649" y="1900461"/>
            <a:ext cx="7794702" cy="422593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10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04D35A-834E-4F7C-BC9B-EE00FA0ED9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8630" y="1061965"/>
            <a:ext cx="4813144" cy="4707803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chemeClr val="tx1"/>
                </a:solidFill>
              </a:rPr>
              <a:t>Practice your team poster presentation.</a:t>
            </a:r>
          </a:p>
          <a:p>
            <a:r>
              <a:rPr lang="en-US" sz="3000" dirty="0">
                <a:solidFill>
                  <a:schemeClr val="tx1"/>
                </a:solidFill>
              </a:rPr>
              <a:t>Practice your team model presentation.</a:t>
            </a:r>
            <a:endParaRPr lang="en-US" sz="3000" dirty="0"/>
          </a:p>
          <a:p>
            <a:endParaRPr lang="en-US" sz="28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A651"/>
                </a:solidFill>
              </a:rPr>
              <a:t>Share</a:t>
            </a:r>
          </a:p>
        </p:txBody>
      </p:sp>
    </p:spTree>
    <p:extLst>
      <p:ext uri="{BB962C8B-B14F-4D97-AF65-F5344CB8AC3E}">
        <p14:creationId xmlns:p14="http://schemas.microsoft.com/office/powerpoint/2010/main" val="1776892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FA4E0D3-A797-4AAE-B837-2ADD656A2819}"/>
              </a:ext>
            </a:extLst>
          </p:cNvPr>
          <p:cNvSpPr/>
          <p:nvPr/>
        </p:nvSpPr>
        <p:spPr>
          <a:xfrm>
            <a:off x="1018902" y="1058090"/>
            <a:ext cx="7106194" cy="474181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79E1ECC3-F162-4E13-A48B-FE68FA7D1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Optional Video:</a:t>
            </a:r>
            <a:endParaRPr lang="en-US" sz="2400" b="0" dirty="0">
              <a:solidFill>
                <a:schemeClr val="tx1"/>
              </a:solidFill>
            </a:endParaRPr>
          </a:p>
        </p:txBody>
      </p:sp>
      <p:pic>
        <p:nvPicPr>
          <p:cNvPr id="8" name="Picture 7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033973A4-1366-45D8-B9B6-8F6EFC2A8AC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8967" y="1200183"/>
            <a:ext cx="3866063" cy="38660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9909B7F-E215-4800-9989-2E6767F892B2}"/>
              </a:ext>
            </a:extLst>
          </p:cNvPr>
          <p:cNvSpPr txBox="1"/>
          <p:nvPr/>
        </p:nvSpPr>
        <p:spPr>
          <a:xfrm>
            <a:off x="1175655" y="5112245"/>
            <a:ext cx="6792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You may wish to embed a relevant, age-appropriate video for your students here.  See the Notes for an example.</a:t>
            </a:r>
          </a:p>
        </p:txBody>
      </p:sp>
    </p:spTree>
    <p:extLst>
      <p:ext uri="{BB962C8B-B14F-4D97-AF65-F5344CB8AC3E}">
        <p14:creationId xmlns:p14="http://schemas.microsoft.com/office/powerpoint/2010/main" val="2951668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413742" cy="209912"/>
          </a:xfrm>
        </p:spPr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12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A551"/>
                </a:solidFill>
              </a:rPr>
              <a:t>Clean Up</a:t>
            </a:r>
          </a:p>
        </p:txBody>
      </p:sp>
      <p:pic>
        <p:nvPicPr>
          <p:cNvPr id="7" name="Picture 6" descr="A picture containing tool, brush&#10;&#10;Description automatically generated">
            <a:extLst>
              <a:ext uri="{FF2B5EF4-FFF2-40B4-BE49-F238E27FC236}">
                <a16:creationId xmlns:a16="http://schemas.microsoft.com/office/drawing/2014/main" id="{AFD005AA-9D11-40B6-BACB-8D04D40553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2428" y="1172626"/>
            <a:ext cx="6739147" cy="451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312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DB3A04-2BF4-4834-A5AC-BF412CEFA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454483" cy="209912"/>
          </a:xfrm>
        </p:spPr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13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F99A4BC1-F5E0-4D25-AF3C-551958EE34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645" y="1619703"/>
            <a:ext cx="3606243" cy="2286000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2CF4DDD-65CC-5BC7-1F2C-ACEB334E8338}"/>
              </a:ext>
            </a:extLst>
          </p:cNvPr>
          <p:cNvSpPr txBox="1">
            <a:spLocks/>
          </p:cNvSpPr>
          <p:nvPr/>
        </p:nvSpPr>
        <p:spPr>
          <a:xfrm>
            <a:off x="370116" y="5002306"/>
            <a:ext cx="8395602" cy="1014318"/>
          </a:xfr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LEGO, the LEGO logo and the SPIKE logo are trademarks of the/</a:t>
            </a:r>
            <a:r>
              <a:rPr lang="en-US" sz="1200" dirty="0" err="1">
                <a:latin typeface="Helvetica Neue" panose="02000503000000020004"/>
                <a:ea typeface="Calibri" panose="020F0502020204030204" pitchFamily="34" charset="0"/>
              </a:rPr>
              <a:t>sont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 des marques de commerce du/son </a:t>
            </a:r>
            <a:r>
              <a:rPr lang="en-US" sz="1200" dirty="0" err="1">
                <a:latin typeface="Helvetica Neue" panose="02000503000000020004"/>
                <a:ea typeface="Calibri" panose="020F0502020204030204" pitchFamily="34" charset="0"/>
              </a:rPr>
              <a:t>marcas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 </a:t>
            </a:r>
            <a:r>
              <a:rPr lang="en-US" sz="1200" dirty="0" err="1">
                <a:latin typeface="Helvetica Neue" panose="02000503000000020004"/>
                <a:ea typeface="Calibri" panose="020F0502020204030204" pitchFamily="34" charset="0"/>
              </a:rPr>
              <a:t>registradas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 de LEGO Group. ©2023 The LEGO Group. All rights reserved/</a:t>
            </a:r>
            <a:r>
              <a:rPr lang="en-US" sz="1200" dirty="0" err="1">
                <a:latin typeface="Helvetica Neue" panose="02000503000000020004"/>
                <a:ea typeface="Calibri" panose="020F0502020204030204" pitchFamily="34" charset="0"/>
              </a:rPr>
              <a:t>Tous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 droits </a:t>
            </a:r>
            <a:r>
              <a:rPr lang="en-US" sz="1200" dirty="0" err="1">
                <a:latin typeface="Helvetica Neue" panose="02000503000000020004"/>
                <a:ea typeface="Calibri" panose="020F0502020204030204" pitchFamily="34" charset="0"/>
              </a:rPr>
              <a:t>réservés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/</a:t>
            </a:r>
            <a:r>
              <a:rPr lang="en-US" sz="1200" dirty="0" err="1">
                <a:latin typeface="Helvetica Neue" panose="02000503000000020004"/>
                <a:ea typeface="Calibri" panose="020F0502020204030204" pitchFamily="34" charset="0"/>
              </a:rPr>
              <a:t>Todos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 </a:t>
            </a:r>
            <a:r>
              <a:rPr lang="en-US" sz="1200" dirty="0" err="1">
                <a:latin typeface="Helvetica Neue" panose="02000503000000020004"/>
                <a:ea typeface="Calibri" panose="020F0502020204030204" pitchFamily="34" charset="0"/>
              </a:rPr>
              <a:t>los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 derechos </a:t>
            </a:r>
            <a:r>
              <a:rPr lang="en-US" sz="1200" dirty="0" err="1">
                <a:latin typeface="Helvetica Neue" panose="02000503000000020004"/>
                <a:ea typeface="Calibri" panose="020F0502020204030204" pitchFamily="34" charset="0"/>
              </a:rPr>
              <a:t>reservados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. </a:t>
            </a:r>
            <a:r>
              <a:rPr lang="en-US" sz="1200" i="1" dirty="0">
                <a:latin typeface="Helvetica Neue" panose="02000503000000020004"/>
                <a:ea typeface="Calibri" panose="020F0502020204030204" pitchFamily="34" charset="0"/>
              </a:rPr>
              <a:t>FIRST</a:t>
            </a:r>
            <a:r>
              <a:rPr lang="en-US" sz="1200" baseline="30000" dirty="0">
                <a:latin typeface="Helvetica Neue" panose="02000503000000020004"/>
              </a:rPr>
              <a:t>®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, the </a:t>
            </a:r>
            <a:r>
              <a:rPr lang="en-US" sz="1200" i="1" dirty="0">
                <a:latin typeface="Helvetica Neue" panose="02000503000000020004"/>
                <a:ea typeface="Calibri" panose="020F0502020204030204" pitchFamily="34" charset="0"/>
              </a:rPr>
              <a:t>FIRST</a:t>
            </a:r>
            <a:r>
              <a:rPr lang="en-US" sz="1200" baseline="30000" dirty="0">
                <a:latin typeface="Helvetica Neue" panose="02000503000000020004"/>
              </a:rPr>
              <a:t>®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 logo, and </a:t>
            </a:r>
            <a:r>
              <a:rPr lang="en-US" sz="1200" i="1" dirty="0">
                <a:latin typeface="Helvetica Neue" panose="02000503000000020004"/>
                <a:ea typeface="Calibri" panose="020F0502020204030204" pitchFamily="34" charset="0"/>
              </a:rPr>
              <a:t>FIRST</a:t>
            </a:r>
            <a:r>
              <a:rPr lang="en-US" sz="1200" baseline="30000" dirty="0">
                <a:latin typeface="Helvetica Neue" panose="02000503000000020004"/>
                <a:ea typeface="Calibri" panose="020F0502020204030204" pitchFamily="34" charset="0"/>
              </a:rPr>
              <a:t>®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 in SHOW</a:t>
            </a:r>
            <a:r>
              <a:rPr lang="en-US" sz="1200" baseline="30000" dirty="0">
                <a:latin typeface="Helvetica Neue" panose="02000503000000020004"/>
                <a:ea typeface="Calibri" panose="020F0502020204030204" pitchFamily="34" charset="0"/>
              </a:rPr>
              <a:t>SM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 are registered trademarks of For Inspiration and Recognition of Science and Technology (</a:t>
            </a:r>
            <a:r>
              <a:rPr lang="en-US" sz="1200" i="1" dirty="0">
                <a:latin typeface="Helvetica Neue" panose="02000503000000020004"/>
                <a:ea typeface="Calibri" panose="020F0502020204030204" pitchFamily="34" charset="0"/>
              </a:rPr>
              <a:t>FIRST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). LEGO</a:t>
            </a:r>
            <a:r>
              <a:rPr lang="en-US" sz="1200" baseline="30000" dirty="0">
                <a:latin typeface="Helvetica Neue" panose="02000503000000020004"/>
              </a:rPr>
              <a:t>® 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is a registered trademark of the LEGO Group. </a:t>
            </a:r>
            <a:r>
              <a:rPr lang="en-US" sz="1200" i="1" dirty="0">
                <a:latin typeface="Helvetica Neue" panose="02000503000000020004"/>
                <a:ea typeface="Calibri" panose="020F0502020204030204" pitchFamily="34" charset="0"/>
              </a:rPr>
              <a:t>FIRST</a:t>
            </a:r>
            <a:r>
              <a:rPr lang="en-US" sz="1200" baseline="30000" dirty="0">
                <a:latin typeface="Helvetica Neue" panose="02000503000000020004"/>
              </a:rPr>
              <a:t>®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 LEGO</a:t>
            </a:r>
            <a:r>
              <a:rPr lang="en-US" sz="1200" baseline="30000" dirty="0">
                <a:latin typeface="Helvetica Neue" panose="02000503000000020004"/>
              </a:rPr>
              <a:t>®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 League and MASTERPIECE</a:t>
            </a:r>
            <a:r>
              <a:rPr lang="en-US" sz="1200" baseline="30000" dirty="0">
                <a:latin typeface="Helvetica Neue" panose="02000503000000020004"/>
              </a:rPr>
              <a:t>SM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 are jointly held trademarks of </a:t>
            </a:r>
            <a:r>
              <a:rPr lang="en-US" sz="1200" i="1" dirty="0">
                <a:latin typeface="Helvetica Neue" panose="02000503000000020004"/>
                <a:ea typeface="Calibri" panose="020F0502020204030204" pitchFamily="34" charset="0"/>
              </a:rPr>
              <a:t>FIRST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 and the LEGO Group. ©2023 </a:t>
            </a:r>
            <a:r>
              <a:rPr lang="en-US" sz="1200" i="1" dirty="0">
                <a:latin typeface="Helvetica Neue" panose="02000503000000020004"/>
                <a:ea typeface="Calibri" panose="020F0502020204030204" pitchFamily="34" charset="0"/>
              </a:rPr>
              <a:t>FIRST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 and the LEGO Group. All rights reserved.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F92D16-3291-3234-3FCD-5EFA51CBC5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5114" y="1894023"/>
            <a:ext cx="3074669" cy="173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939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DE1808D-4A41-4429-BDD9-039046921A33}"/>
              </a:ext>
            </a:extLst>
          </p:cNvPr>
          <p:cNvSpPr/>
          <p:nvPr/>
        </p:nvSpPr>
        <p:spPr>
          <a:xfrm>
            <a:off x="263047" y="365127"/>
            <a:ext cx="8426470" cy="762634"/>
          </a:xfrm>
          <a:prstGeom prst="roundRect">
            <a:avLst/>
          </a:prstGeom>
          <a:solidFill>
            <a:srgbClr val="00A5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2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Guiding Questions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FAF9C81-E385-4FC9-A39D-DEA705CF563C}"/>
              </a:ext>
            </a:extLst>
          </p:cNvPr>
          <p:cNvSpPr/>
          <p:nvPr/>
        </p:nvSpPr>
        <p:spPr>
          <a:xfrm flipH="1">
            <a:off x="6693335" y="1828799"/>
            <a:ext cx="2353235" cy="3285067"/>
          </a:xfrm>
          <a:prstGeom prst="roundRect">
            <a:avLst/>
          </a:prstGeom>
          <a:solidFill>
            <a:srgbClr val="C9DF89"/>
          </a:solidFill>
          <a:ln w="28575">
            <a:noFill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45720" rIns="45720" bIns="91440" rtlCol="0" anchor="t" anchorCtr="0">
            <a:noAutofit/>
          </a:bodyPr>
          <a:lstStyle/>
          <a:p>
            <a:pPr algn="ctr">
              <a:spcAft>
                <a:spcPts val="200"/>
              </a:spcAft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Outcomes</a:t>
            </a:r>
          </a:p>
          <a:p>
            <a:pPr algn="ctr">
              <a:spcAft>
                <a:spcPts val="200"/>
              </a:spcAft>
            </a:pPr>
            <a:endParaRPr lang="en-US" sz="1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/>
                <a:cs typeface="Arial"/>
              </a:rPr>
              <a:t>The team will reflect on their MASTERPIECE</a:t>
            </a:r>
            <a:r>
              <a:rPr lang="en-US" sz="1600" baseline="30000" dirty="0">
                <a:solidFill>
                  <a:schemeClr val="tx1"/>
                </a:solidFill>
                <a:latin typeface="Arial"/>
                <a:cs typeface="Arial"/>
              </a:rPr>
              <a:t>SM</a:t>
            </a:r>
            <a:r>
              <a:rPr lang="en-US" sz="1600" dirty="0">
                <a:solidFill>
                  <a:schemeClr val="tx1"/>
                </a:solidFill>
                <a:latin typeface="Arial"/>
                <a:cs typeface="Arial"/>
              </a:rPr>
              <a:t> experience.</a:t>
            </a:r>
          </a:p>
          <a:p>
            <a:pPr>
              <a:spcAft>
                <a:spcPts val="200"/>
              </a:spcAft>
            </a:pPr>
            <a:endParaRPr lang="en-US" sz="14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/>
                <a:cs typeface="Arial"/>
              </a:rPr>
              <a:t>The team create a plan for what to share at their final event.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F45DFF6-EE04-4A18-8898-D4C1CE4A06C7}"/>
              </a:ext>
            </a:extLst>
          </p:cNvPr>
          <p:cNvSpPr/>
          <p:nvPr/>
        </p:nvSpPr>
        <p:spPr>
          <a:xfrm>
            <a:off x="263047" y="2933053"/>
            <a:ext cx="2926080" cy="14410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you share about your team’s journey?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F5A9C7E-C2D0-4F93-BC6B-DBADE1AF2924}"/>
              </a:ext>
            </a:extLst>
          </p:cNvPr>
          <p:cNvSpPr/>
          <p:nvPr/>
        </p:nvSpPr>
        <p:spPr>
          <a:xfrm>
            <a:off x="263047" y="1276839"/>
            <a:ext cx="2926080" cy="14410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you explain the code you created for your motorized part?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8CFE0DF-BEF3-4914-A598-7A66A74C572C}"/>
              </a:ext>
            </a:extLst>
          </p:cNvPr>
          <p:cNvSpPr/>
          <p:nvPr/>
        </p:nvSpPr>
        <p:spPr>
          <a:xfrm>
            <a:off x="3478192" y="1276839"/>
            <a:ext cx="2926080" cy="14410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your team model related to the MASTERPIECE</a:t>
            </a:r>
            <a:r>
              <a:rPr lang="en-US" b="1" baseline="30000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</a:t>
            </a:r>
            <a:r>
              <a:rPr lang="en-US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theme?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916FD3D-F12A-4905-AEFF-ED4FEE822709}"/>
              </a:ext>
            </a:extLst>
          </p:cNvPr>
          <p:cNvSpPr/>
          <p:nvPr/>
        </p:nvSpPr>
        <p:spPr>
          <a:xfrm>
            <a:off x="3478192" y="2933053"/>
            <a:ext cx="2926080" cy="14410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will you present your poster and model at the event?</a:t>
            </a:r>
          </a:p>
        </p:txBody>
      </p:sp>
      <p:sp>
        <p:nvSpPr>
          <p:cNvPr id="10" name="Rectangle: Rounded Corners 10">
            <a:extLst>
              <a:ext uri="{FF2B5EF4-FFF2-40B4-BE49-F238E27FC236}">
                <a16:creationId xmlns:a16="http://schemas.microsoft.com/office/drawing/2014/main" id="{12EFF9B9-1627-A7DD-539C-2D6686790141}"/>
              </a:ext>
            </a:extLst>
          </p:cNvPr>
          <p:cNvSpPr/>
          <p:nvPr/>
        </p:nvSpPr>
        <p:spPr>
          <a:xfrm>
            <a:off x="263047" y="4589267"/>
            <a:ext cx="2926080" cy="14410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we show Core Values?</a:t>
            </a:r>
          </a:p>
        </p:txBody>
      </p:sp>
      <p:sp>
        <p:nvSpPr>
          <p:cNvPr id="12" name="Rectangle: Rounded Corners 17">
            <a:extLst>
              <a:ext uri="{FF2B5EF4-FFF2-40B4-BE49-F238E27FC236}">
                <a16:creationId xmlns:a16="http://schemas.microsoft.com/office/drawing/2014/main" id="{428C0A6D-65CA-3C0A-FD9C-32E5B3059793}"/>
              </a:ext>
            </a:extLst>
          </p:cNvPr>
          <p:cNvSpPr/>
          <p:nvPr/>
        </p:nvSpPr>
        <p:spPr>
          <a:xfrm>
            <a:off x="3478192" y="4589267"/>
            <a:ext cx="2926080" cy="14410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your team need for the event?</a:t>
            </a:r>
          </a:p>
        </p:txBody>
      </p:sp>
    </p:spTree>
    <p:extLst>
      <p:ext uri="{BB962C8B-B14F-4D97-AF65-F5344CB8AC3E}">
        <p14:creationId xmlns:p14="http://schemas.microsoft.com/office/powerpoint/2010/main" val="1717468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group of people in garment&#10;&#10;Description automatically generated with low confidence">
            <a:extLst>
              <a:ext uri="{FF2B5EF4-FFF2-40B4-BE49-F238E27FC236}">
                <a16:creationId xmlns:a16="http://schemas.microsoft.com/office/drawing/2014/main" id="{C549BD9B-0540-4174-9584-9E4E9651CEE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774" y="3868391"/>
            <a:ext cx="4191953" cy="227379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3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A651"/>
                </a:solidFill>
              </a:rPr>
              <a:t>Introduction – Impact Build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CD135C1E-0942-48C3-9F0A-AD3D55C08964}"/>
              </a:ext>
            </a:extLst>
          </p:cNvPr>
          <p:cNvSpPr txBox="1">
            <a:spLocks/>
          </p:cNvSpPr>
          <p:nvPr/>
        </p:nvSpPr>
        <p:spPr>
          <a:xfrm>
            <a:off x="3912243" y="1127761"/>
            <a:ext cx="4965539" cy="47406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Examples of Impact</a:t>
            </a:r>
          </a:p>
          <a:p>
            <a:r>
              <a:rPr lang="en-US" dirty="0">
                <a:highlight>
                  <a:srgbClr val="FFFF00"/>
                </a:highlight>
              </a:rPr>
              <a:t>Ask the students to provide examples of Impact and record them here</a:t>
            </a:r>
          </a:p>
          <a:p>
            <a:r>
              <a:rPr lang="en-US" dirty="0">
                <a:highlight>
                  <a:srgbClr val="FFFF00"/>
                </a:highlight>
              </a:rPr>
              <a:t>Example of Impact</a:t>
            </a:r>
          </a:p>
          <a:p>
            <a:r>
              <a:rPr lang="en-US" dirty="0">
                <a:highlight>
                  <a:srgbClr val="FFFF00"/>
                </a:highlight>
              </a:rPr>
              <a:t>Example of Impact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9E35190B-4079-419E-A816-054441B36C4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5732" y="3245647"/>
            <a:ext cx="3121547" cy="210605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We applied what we learned to improve our world.</a:t>
            </a:r>
          </a:p>
        </p:txBody>
      </p:sp>
      <p:pic>
        <p:nvPicPr>
          <p:cNvPr id="18" name="Picture 17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585D1564-848B-45F1-9137-EAA33708CB8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806" y="1127761"/>
            <a:ext cx="2057400" cy="2057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DE3D76-DC69-8FF4-C5E6-FD95F31C531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3882" y="3448703"/>
            <a:ext cx="3835150" cy="283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450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4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A651"/>
                </a:solidFill>
              </a:rPr>
              <a:t>Tasks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7880B871-B0E5-703B-E029-FA66F95F34CD}"/>
              </a:ext>
            </a:extLst>
          </p:cNvPr>
          <p:cNvSpPr txBox="1">
            <a:spLocks/>
          </p:cNvSpPr>
          <p:nvPr/>
        </p:nvSpPr>
        <p:spPr>
          <a:xfrm>
            <a:off x="717346" y="1127761"/>
            <a:ext cx="3835545" cy="1866395"/>
          </a:xfr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tx1"/>
                </a:solidFill>
              </a:rPr>
              <a:t>Gather your completed team model and team poster.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D9B99CC-121C-371F-FDD8-BB473E21635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82316" y="-142101"/>
            <a:ext cx="5615420" cy="3657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EEE0D72-15E9-B350-0AF1-A9C05B27D90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217" y="2827148"/>
            <a:ext cx="9182217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406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5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A651"/>
                </a:solidFill>
              </a:rPr>
              <a:t>Tasks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7880B871-B0E5-703B-E029-FA66F95F34CD}"/>
              </a:ext>
            </a:extLst>
          </p:cNvPr>
          <p:cNvSpPr txBox="1">
            <a:spLocks/>
          </p:cNvSpPr>
          <p:nvPr/>
        </p:nvSpPr>
        <p:spPr>
          <a:xfrm>
            <a:off x="731621" y="1010200"/>
            <a:ext cx="8078746" cy="1288154"/>
          </a:xfr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tx1"/>
                </a:solidFill>
              </a:rPr>
              <a:t>Talk about what your team would like to share at your event!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09DAE6F-844D-AC9A-9EA1-DD455CE5A9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50" y="1882406"/>
            <a:ext cx="7740145" cy="470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69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6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A651"/>
                </a:solidFill>
              </a:rPr>
              <a:t>Tasks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7880B871-B0E5-703B-E029-FA66F95F34CD}"/>
              </a:ext>
            </a:extLst>
          </p:cNvPr>
          <p:cNvSpPr txBox="1">
            <a:spLocks/>
          </p:cNvSpPr>
          <p:nvPr/>
        </p:nvSpPr>
        <p:spPr>
          <a:xfrm>
            <a:off x="781049" y="1085176"/>
            <a:ext cx="8078746" cy="1127517"/>
          </a:xfr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tx1"/>
                </a:solidFill>
              </a:rPr>
              <a:t>Complete page 27 in </a:t>
            </a:r>
            <a:r>
              <a:rPr lang="en-US" sz="3200" i="1" dirty="0">
                <a:solidFill>
                  <a:schemeClr val="tx1"/>
                </a:solidFill>
              </a:rPr>
              <a:t>Engineering Notebook</a:t>
            </a:r>
            <a:r>
              <a:rPr lang="en-US" sz="3200" dirty="0">
                <a:solidFill>
                  <a:schemeClr val="tx1"/>
                </a:solidFill>
              </a:rPr>
              <a:t> to prepare for your event.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DE28C8-A07F-5CE4-2747-3368C47134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3632" y="2038865"/>
            <a:ext cx="5809739" cy="40233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E14B2B7-CB1E-6970-69B2-9CEB3B409EC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2751" y="3585058"/>
            <a:ext cx="1949507" cy="2743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8D58CBD-0B82-14B9-E894-724DD165D5E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8771" y="3493618"/>
            <a:ext cx="2014489" cy="283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52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7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2349328" cy="762634"/>
          </a:xfrm>
        </p:spPr>
        <p:txBody>
          <a:bodyPr/>
          <a:lstStyle/>
          <a:p>
            <a:r>
              <a:rPr lang="en-US" dirty="0">
                <a:solidFill>
                  <a:srgbClr val="00A651"/>
                </a:solidFill>
              </a:rPr>
              <a:t>Tasks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1D0687-4D56-EB4D-1CC3-9605843A7D5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273" y="2051283"/>
            <a:ext cx="3018787" cy="4023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7F39BBB-9268-39BA-767A-7601189FDA1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7932" y="2051283"/>
            <a:ext cx="3018787" cy="4023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6DA543A-5990-F4B1-6905-EC5F81B19322}"/>
              </a:ext>
            </a:extLst>
          </p:cNvPr>
          <p:cNvSpPr txBox="1">
            <a:spLocks/>
          </p:cNvSpPr>
          <p:nvPr/>
        </p:nvSpPr>
        <p:spPr>
          <a:xfrm>
            <a:off x="715149" y="1042125"/>
            <a:ext cx="7424510" cy="1009158"/>
          </a:xfr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tx1"/>
                </a:solidFill>
              </a:rPr>
              <a:t>Look over the reviewing sheet with your coach.</a:t>
            </a:r>
          </a:p>
        </p:txBody>
      </p:sp>
    </p:spTree>
    <p:extLst>
      <p:ext uri="{BB962C8B-B14F-4D97-AF65-F5344CB8AC3E}">
        <p14:creationId xmlns:p14="http://schemas.microsoft.com/office/powerpoint/2010/main" val="3822573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8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A651"/>
                </a:solidFill>
              </a:rPr>
              <a:t>Tasks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7880B871-B0E5-703B-E029-FA66F95F34CD}"/>
              </a:ext>
            </a:extLst>
          </p:cNvPr>
          <p:cNvSpPr txBox="1">
            <a:spLocks/>
          </p:cNvSpPr>
          <p:nvPr/>
        </p:nvSpPr>
        <p:spPr>
          <a:xfrm>
            <a:off x="731622" y="1121413"/>
            <a:ext cx="7886700" cy="762634"/>
          </a:xfr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tx1"/>
                </a:solidFill>
              </a:rPr>
              <a:t>Practice your presentation.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C82A99-D734-3967-8454-564BA4CFF9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000"/>
          <a:stretch/>
        </p:blipFill>
        <p:spPr>
          <a:xfrm>
            <a:off x="361860" y="1635556"/>
            <a:ext cx="5261422" cy="43891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1229A9D-7895-D543-D317-34AE647A5A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1582" y="2445459"/>
            <a:ext cx="2726740" cy="384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835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9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A651"/>
                </a:solidFill>
              </a:rPr>
              <a:t>Tasks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7880B871-B0E5-703B-E029-FA66F95F34CD}"/>
              </a:ext>
            </a:extLst>
          </p:cNvPr>
          <p:cNvSpPr txBox="1">
            <a:spLocks/>
          </p:cNvSpPr>
          <p:nvPr/>
        </p:nvSpPr>
        <p:spPr>
          <a:xfrm>
            <a:off x="781050" y="1207912"/>
            <a:ext cx="7886700" cy="1041018"/>
          </a:xfr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tx1"/>
                </a:solidFill>
              </a:rPr>
              <a:t>Communicate what you have learned with others.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6B17CC-E012-C9F6-D01B-51EC4CE97A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9425"/>
          <a:stretch/>
        </p:blipFill>
        <p:spPr>
          <a:xfrm>
            <a:off x="3820068" y="1928761"/>
            <a:ext cx="5323932" cy="43908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5E11219-2843-21A2-23C1-83C8899CD53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0768" y="2535473"/>
            <a:ext cx="2729308" cy="384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4783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9a20863-7c96-4a57-95ca-029d1820b203">
      <Terms xmlns="http://schemas.microsoft.com/office/infopath/2007/PartnerControls"/>
    </lcf76f155ced4ddcb4097134ff3c332f>
    <TaxCatchAll xmlns="32a440ee-ccdf-4ffb-ba5c-71e25989d2a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2279135ABFB346BEF00BA71AF2085A" ma:contentTypeVersion="13" ma:contentTypeDescription="Create a new document." ma:contentTypeScope="" ma:versionID="aa73cbbcbd1ce5c78b19ddb0f11c7488">
  <xsd:schema xmlns:xsd="http://www.w3.org/2001/XMLSchema" xmlns:xs="http://www.w3.org/2001/XMLSchema" xmlns:p="http://schemas.microsoft.com/office/2006/metadata/properties" xmlns:ns2="09a20863-7c96-4a57-95ca-029d1820b203" xmlns:ns3="32a440ee-ccdf-4ffb-ba5c-71e25989d2a9" targetNamespace="http://schemas.microsoft.com/office/2006/metadata/properties" ma:root="true" ma:fieldsID="4810c33ad5e72981ec8d9c0a5406b27f" ns2:_="" ns3:_="">
    <xsd:import namespace="09a20863-7c96-4a57-95ca-029d1820b203"/>
    <xsd:import namespace="32a440ee-ccdf-4ffb-ba5c-71e25989d2a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a20863-7c96-4a57-95ca-029d1820b2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f13cef49-2953-4246-9b7f-e3d70b1cf0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a440ee-ccdf-4ffb-ba5c-71e25989d2a9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4ead4032-91df-4aa8-82eb-58c2a2f4ac87}" ma:internalName="TaxCatchAll" ma:showField="CatchAllData" ma:web="32a440ee-ccdf-4ffb-ba5c-71e25989d2a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151A670-0DF8-40A2-9C30-9AF459D7E23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8C3B65E-86F5-4F12-882B-E72674BBA31A}">
  <ds:schemaRefs>
    <ds:schemaRef ds:uri="eef8d247-b517-4b03-8403-4e70816b143f"/>
    <ds:schemaRef ds:uri="f0e45243-17b0-4cce-9b2d-f191534f8a0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98a1be8e-ceb0-4d64-90f3-74f22257285b"/>
    <ds:schemaRef ds:uri="0bfdc619-4bd5-4a26-8e37-4be4446dc23a"/>
    <ds:schemaRef ds:uri="09a20863-7c96-4a57-95ca-029d1820b203"/>
    <ds:schemaRef ds:uri="32a440ee-ccdf-4ffb-ba5c-71e25989d2a9"/>
  </ds:schemaRefs>
</ds:datastoreItem>
</file>

<file path=customXml/itemProps3.xml><?xml version="1.0" encoding="utf-8"?>
<ds:datastoreItem xmlns:ds="http://schemas.openxmlformats.org/officeDocument/2006/customXml" ds:itemID="{FC46EDC0-64D4-4419-9896-39E6CE17CA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9a20863-7c96-4a57-95ca-029d1820b203"/>
    <ds:schemaRef ds:uri="32a440ee-ccdf-4ffb-ba5c-71e25989d2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1307</TotalTime>
  <Words>1686</Words>
  <Application>Microsoft Office PowerPoint</Application>
  <PresentationFormat>On-screen Show (4:3)</PresentationFormat>
  <Paragraphs>171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Arial-BoldMT</vt:lpstr>
      <vt:lpstr>Arial-ItalicMT</vt:lpstr>
      <vt:lpstr>ArialMT</vt:lpstr>
      <vt:lpstr>Calibri</vt:lpstr>
      <vt:lpstr>Helvetica Neue</vt:lpstr>
      <vt:lpstr>Roboto</vt:lpstr>
      <vt:lpstr>Roboto Medium</vt:lpstr>
      <vt:lpstr>Office Theme</vt:lpstr>
      <vt:lpstr>PowerPoint Presentation</vt:lpstr>
      <vt:lpstr>Guiding Questions</vt:lpstr>
      <vt:lpstr>Introduction – Impact Build</vt:lpstr>
      <vt:lpstr>Tasks</vt:lpstr>
      <vt:lpstr>Tasks</vt:lpstr>
      <vt:lpstr>Tasks</vt:lpstr>
      <vt:lpstr>Tasks</vt:lpstr>
      <vt:lpstr>Tasks</vt:lpstr>
      <vt:lpstr>Tasks</vt:lpstr>
      <vt:lpstr>Share</vt:lpstr>
      <vt:lpstr>Optional Video:</vt:lpstr>
      <vt:lpstr>Clean Up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Tammy Pankey</cp:lastModifiedBy>
  <cp:revision>86</cp:revision>
  <dcterms:created xsi:type="dcterms:W3CDTF">2020-04-21T20:33:01Z</dcterms:created>
  <dcterms:modified xsi:type="dcterms:W3CDTF">2023-05-22T20:44:33Z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0x010100942279135ABFB346BEF00BA71AF2085A</vt:lpwstr>
  </property>
  <property fmtid="{D5CDD505-2E9C-101B-9397-08002B2CF9AE}" pid="3" name="MediaServiceImageTags">
    <vt:lpwstr/>
  </property>
</Properties>
</file>