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266" r:id="rId5"/>
    <p:sldId id="261" r:id="rId6"/>
    <p:sldId id="262" r:id="rId7"/>
    <p:sldId id="268" r:id="rId8"/>
    <p:sldId id="263" r:id="rId9"/>
    <p:sldId id="264" r:id="rId10"/>
    <p:sldId id="269" r:id="rId11"/>
    <p:sldId id="265" r:id="rId12"/>
    <p:sldId id="270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stutt" initials="ks" lastIdx="6" clrIdx="0">
    <p:extLst>
      <p:ext uri="{19B8F6BF-5375-455C-9EA6-DF929625EA0E}">
        <p15:presenceInfo xmlns:p15="http://schemas.microsoft.com/office/powerpoint/2012/main" userId="kristen stutt" providerId="None"/>
      </p:ext>
    </p:extLst>
  </p:cmAuthor>
  <p:cmAuthor id="2" name="Kelli Plasket" initials="KP" lastIdx="217" clrIdx="1">
    <p:extLst>
      <p:ext uri="{19B8F6BF-5375-455C-9EA6-DF929625EA0E}">
        <p15:presenceInfo xmlns:p15="http://schemas.microsoft.com/office/powerpoint/2012/main" userId="S::kplasket@firstinspires.org::a416923b-c35a-4712-a471-caf49e24905e" providerId="AD"/>
      </p:ext>
    </p:extLst>
  </p:cmAuthor>
  <p:cmAuthor id="3" name="Marian Murphy" initials="MM" lastIdx="101" clrIdx="2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  <p:cmAuthor id="4" name="Brooke Blew" initials="BB" lastIdx="3" clrIdx="3">
    <p:extLst>
      <p:ext uri="{19B8F6BF-5375-455C-9EA6-DF929625EA0E}">
        <p15:presenceInfo xmlns:p15="http://schemas.microsoft.com/office/powerpoint/2012/main" userId="S::bblew@firstinspires.org::a2093d27-ade2-4884-a1f6-f17ac13b95f2" providerId="AD"/>
      </p:ext>
    </p:extLst>
  </p:cmAuthor>
  <p:cmAuthor id="5" name="Mark Giordono" initials="MG" lastIdx="81" clrIdx="4">
    <p:extLst>
      <p:ext uri="{19B8F6BF-5375-455C-9EA6-DF929625EA0E}">
        <p15:presenceInfo xmlns:p15="http://schemas.microsoft.com/office/powerpoint/2012/main" userId="S::mgiordono@firstinspires.org::ee038c6b-3c40-4d09-ab08-a98cd3b02428" providerId="AD"/>
      </p:ext>
    </p:extLst>
  </p:cmAuthor>
  <p:cmAuthor id="6" name="Vinnie Rodino" initials="VR" lastIdx="1" clrIdx="5">
    <p:extLst>
      <p:ext uri="{19B8F6BF-5375-455C-9EA6-DF929625EA0E}">
        <p15:presenceInfo xmlns:p15="http://schemas.microsoft.com/office/powerpoint/2012/main" userId="S::vrodino@firstinspires.org::b4f82421-17b7-4e58-b5b9-400f78712d17" providerId="AD"/>
      </p:ext>
    </p:extLst>
  </p:cmAuthor>
  <p:cmAuthor id="7" name="kristen stutt" initials="ks [2]" lastIdx="5" clrIdx="6">
    <p:extLst>
      <p:ext uri="{19B8F6BF-5375-455C-9EA6-DF929625EA0E}">
        <p15:presenceInfo xmlns:p15="http://schemas.microsoft.com/office/powerpoint/2012/main" userId="S::kryz10_hotmail.com#ext#@firstinspires.org::756ebaec-3b25-4de8-bac9-a61bce6fbbdf" providerId="AD"/>
      </p:ext>
    </p:extLst>
  </p:cmAuthor>
  <p:cmAuthor id="8" name="Nancy Boyer" initials="NB" lastIdx="6" clrIdx="7">
    <p:extLst>
      <p:ext uri="{19B8F6BF-5375-455C-9EA6-DF929625EA0E}">
        <p15:presenceInfo xmlns:p15="http://schemas.microsoft.com/office/powerpoint/2012/main" userId="S::nboyer@firstinspires.org::9582225c-c632-49d7-8686-b42edefc0e55" providerId="AD"/>
      </p:ext>
    </p:extLst>
  </p:cmAuthor>
  <p:cmAuthor id="9" name="Jacqulyn Higgins" initials="JH" lastIdx="40" clrIdx="8">
    <p:extLst>
      <p:ext uri="{19B8F6BF-5375-455C-9EA6-DF929625EA0E}">
        <p15:presenceInfo xmlns:p15="http://schemas.microsoft.com/office/powerpoint/2012/main" userId="S::jhiggins@firstinspires.org::8a8a19c9-7b52-4b2d-8e5f-65295211bfad" providerId="AD"/>
      </p:ext>
    </p:extLst>
  </p:cmAuthor>
  <p:cmAuthor id="10" name="Collin Fultz" initials="CF" lastIdx="3" clrIdx="9">
    <p:extLst>
      <p:ext uri="{19B8F6BF-5375-455C-9EA6-DF929625EA0E}">
        <p15:presenceInfo xmlns:p15="http://schemas.microsoft.com/office/powerpoint/2012/main" userId="S::cfultz@firstinspires.org::363e1b86-f3e8-4cb8-81bb-aa7404d8092d" providerId="AD"/>
      </p:ext>
    </p:extLst>
  </p:cmAuthor>
  <p:cmAuthor id="11" name="Janell Catlin" initials="JC" lastIdx="4" clrIdx="10">
    <p:extLst>
      <p:ext uri="{19B8F6BF-5375-455C-9EA6-DF929625EA0E}">
        <p15:presenceInfo xmlns:p15="http://schemas.microsoft.com/office/powerpoint/2012/main" userId="S::jcatlin@firstinspires.org::c61f2582-3cdc-4838-8335-ed96dbbbfa1c" providerId="AD"/>
      </p:ext>
    </p:extLst>
  </p:cmAuthor>
  <p:cmAuthor id="12" name="Michelle Long" initials="ML" lastIdx="1" clrIdx="11">
    <p:extLst>
      <p:ext uri="{19B8F6BF-5375-455C-9EA6-DF929625EA0E}">
        <p15:presenceInfo xmlns:p15="http://schemas.microsoft.com/office/powerpoint/2012/main" userId="S::mlong@firstinspires.org::07da817c-1a75-4b81-8bd3-5d7851beb1e2" providerId="AD"/>
      </p:ext>
    </p:extLst>
  </p:cmAuthor>
  <p:cmAuthor id="13" name="Kristen Stutt" initials="KS" lastIdx="17" clrIdx="12"/>
  <p:cmAuthor id="14" name="Christina Milligan" initials="CM" lastIdx="7" clrIdx="13">
    <p:extLst>
      <p:ext uri="{19B8F6BF-5375-455C-9EA6-DF929625EA0E}">
        <p15:presenceInfo xmlns:p15="http://schemas.microsoft.com/office/powerpoint/2012/main" userId="S::cmilligan@firstinspires.org::a6058a17-f0f5-4f7a-83eb-a9070d303f05" providerId="AD"/>
      </p:ext>
    </p:extLst>
  </p:cmAuthor>
  <p:cmAuthor id="15" name="Kathy Morgan" initials="KM" lastIdx="12" clrIdx="14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16" name="Betsy Daniels" initials="BD" lastIdx="13" clrIdx="15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17" name="Ryanne Cook" initials="RC" lastIdx="1" clrIdx="16">
    <p:extLst>
      <p:ext uri="{19B8F6BF-5375-455C-9EA6-DF929625EA0E}">
        <p15:presenceInfo xmlns:p15="http://schemas.microsoft.com/office/powerpoint/2012/main" userId="S::rcook@firstinspires.org::7fc26c0c-5acc-4de9-886b-dde45b5c07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7"/>
    <a:srgbClr val="0066B3"/>
    <a:srgbClr val="112861"/>
    <a:srgbClr val="F23527"/>
    <a:srgbClr val="0579AF"/>
    <a:srgbClr val="F7F7F7"/>
    <a:srgbClr val="FBFBFB"/>
    <a:srgbClr val="F2F2F1"/>
    <a:srgbClr val="FFF483"/>
    <a:srgbClr val="FEFFB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5A2EB-BE1F-4671-ABEE-611410740C09}" v="3" dt="2022-09-08T16:41:40.35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29" autoAdjust="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2CC1AA-55B9-3249-8A86-77E84310C0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78220"/>
          </a:xfrm>
          <a:prstGeom prst="rect">
            <a:avLst/>
          </a:prstGeom>
        </p:spPr>
        <p:txBody>
          <a:bodyPr vert="horz" lIns="181646" tIns="90823" rIns="181646" bIns="90823" rtlCol="0"/>
          <a:lstStyle>
            <a:lvl1pPr algn="l">
              <a:defRPr sz="2400"/>
            </a:lvl1pPr>
          </a:lstStyle>
          <a:p>
            <a:endParaRPr lang="en-US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0925-32B7-8E4E-9FB6-857C0CC6A6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8220"/>
          </a:xfrm>
          <a:prstGeom prst="rect">
            <a:avLst/>
          </a:prstGeom>
        </p:spPr>
        <p:txBody>
          <a:bodyPr vert="horz" lIns="181646" tIns="90823" rIns="181646" bIns="90823" rtlCol="0"/>
          <a:lstStyle>
            <a:lvl1pPr algn="r">
              <a:defRPr sz="2400"/>
            </a:lvl1pPr>
          </a:lstStyle>
          <a:p>
            <a:fld id="{42F0ABAF-4004-E846-9A45-4D531B577CDD}" type="datetimeFigureOut">
              <a:rPr lang="en-US" smtClean="0">
                <a:latin typeface="Roboto Regular" panose="02000000000000000000" pitchFamily="2" charset="0"/>
              </a:rPr>
              <a:t>9/14/2022</a:t>
            </a:fld>
            <a:endParaRPr lang="en-US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43DDF-AE92-BF46-B76A-358524582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122980"/>
            <a:ext cx="3169920" cy="478220"/>
          </a:xfrm>
          <a:prstGeom prst="rect">
            <a:avLst/>
          </a:prstGeom>
        </p:spPr>
        <p:txBody>
          <a:bodyPr vert="horz" lIns="181646" tIns="90823" rIns="181646" bIns="90823" rtlCol="0" anchor="b"/>
          <a:lstStyle>
            <a:lvl1pPr algn="l">
              <a:defRPr sz="2400"/>
            </a:lvl1pPr>
          </a:lstStyle>
          <a:p>
            <a:endParaRPr lang="en-US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4CF93-A152-1D40-84D8-F50262F41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22980"/>
            <a:ext cx="3169920" cy="478220"/>
          </a:xfrm>
          <a:prstGeom prst="rect">
            <a:avLst/>
          </a:prstGeom>
        </p:spPr>
        <p:txBody>
          <a:bodyPr vert="horz" lIns="181646" tIns="90823" rIns="181646" bIns="90823" rtlCol="0" anchor="b"/>
          <a:lstStyle>
            <a:lvl1pPr algn="r">
              <a:defRPr sz="2400"/>
            </a:lvl1pPr>
          </a:lstStyle>
          <a:p>
            <a:fld id="{3FF25B47-2486-B647-9DDF-DAEE02CB53C8}" type="slidenum">
              <a:rPr lang="en-US" smtClean="0">
                <a:latin typeface="Roboto Regular" panose="02000000000000000000" pitchFamily="2" charset="0"/>
              </a:rPr>
              <a:t>‹#›</a:t>
            </a:fld>
            <a:endParaRPr lang="en-US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48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69920" cy="2657806"/>
          </a:xfrm>
          <a:prstGeom prst="rect">
            <a:avLst/>
          </a:prstGeom>
        </p:spPr>
        <p:txBody>
          <a:bodyPr vert="horz" lIns="181646" tIns="90823" rIns="181646" bIns="90823" rtlCol="0"/>
          <a:lstStyle>
            <a:lvl1pPr algn="l">
              <a:defRPr sz="2400" b="0" i="0">
                <a:latin typeface="Roboto Regular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2657806"/>
          </a:xfrm>
          <a:prstGeom prst="rect">
            <a:avLst/>
          </a:prstGeom>
        </p:spPr>
        <p:txBody>
          <a:bodyPr vert="horz" lIns="181646" tIns="90823" rIns="181646" bIns="90823" rtlCol="0"/>
          <a:lstStyle>
            <a:lvl1pPr algn="r">
              <a:defRPr sz="2400" b="0" i="0">
                <a:latin typeface="Roboto Regular" panose="02000000000000000000" pitchFamily="2" charset="0"/>
              </a:defRPr>
            </a:lvl1pPr>
          </a:lstStyle>
          <a:p>
            <a:fld id="{EF13F5F3-06B3-EE47-BF43-708E2593BF6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231688" y="6621463"/>
            <a:ext cx="31778576" cy="17876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1646" tIns="90823" rIns="181646" bIns="90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25492841"/>
            <a:ext cx="5852160" cy="20857780"/>
          </a:xfrm>
          <a:prstGeom prst="rect">
            <a:avLst/>
          </a:prstGeom>
        </p:spPr>
        <p:txBody>
          <a:bodyPr vert="horz" lIns="181646" tIns="90823" rIns="181646" bIns="90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50314342"/>
            <a:ext cx="3169920" cy="2657801"/>
          </a:xfrm>
          <a:prstGeom prst="rect">
            <a:avLst/>
          </a:prstGeom>
        </p:spPr>
        <p:txBody>
          <a:bodyPr vert="horz" lIns="181646" tIns="90823" rIns="181646" bIns="90823" rtlCol="0" anchor="b"/>
          <a:lstStyle>
            <a:lvl1pPr algn="l">
              <a:defRPr sz="2400" b="0" i="0">
                <a:latin typeface="Roboto Regular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50314342"/>
            <a:ext cx="3169920" cy="2657801"/>
          </a:xfrm>
          <a:prstGeom prst="rect">
            <a:avLst/>
          </a:prstGeom>
        </p:spPr>
        <p:txBody>
          <a:bodyPr vert="horz" lIns="181646" tIns="90823" rIns="181646" bIns="90823" rtlCol="0" anchor="b"/>
          <a:lstStyle>
            <a:lvl1pPr algn="r">
              <a:defRPr sz="2400" b="0" i="0">
                <a:latin typeface="Roboto Regular" panose="02000000000000000000" pitchFamily="2" charset="0"/>
              </a:defRPr>
            </a:lvl1pPr>
          </a:lstStyle>
          <a:p>
            <a:fld id="{447B8CF6-C2C2-924C-96EF-0C0C9E05F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3OfhZ1FCs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231688" y="6621463"/>
            <a:ext cx="31778576" cy="17876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Teachers:  These slides are for you!  You can customize them by changing the text, switching images, or by inserting slides to reflect how your school is doing </a:t>
            </a:r>
            <a:r>
              <a:rPr lang="en-US" i="1" dirty="0">
                <a:cs typeface="Calibri"/>
              </a:rPr>
              <a:t>FIRST </a:t>
            </a:r>
            <a:r>
              <a:rPr lang="en-US" dirty="0">
                <a:cs typeface="Calibri"/>
              </a:rPr>
              <a:t>LEGO League.  Do not change the </a:t>
            </a:r>
            <a:r>
              <a:rPr lang="en-US" i="1" dirty="0">
                <a:cs typeface="Calibri"/>
              </a:rPr>
              <a:t>FIRST</a:t>
            </a:r>
            <a:r>
              <a:rPr lang="en-US" dirty="0">
                <a:cs typeface="Calibri"/>
              </a:rPr>
              <a:t> or LEGO trademarks or any logos included in the slides.</a:t>
            </a:r>
          </a:p>
          <a:p>
            <a:endParaRPr lang="en-US" dirty="0">
              <a:cs typeface="Calibri"/>
            </a:endParaRPr>
          </a:p>
          <a:p>
            <a:r>
              <a:rPr lang="en-US" i="1" dirty="0"/>
              <a:t>FIRST</a:t>
            </a:r>
            <a:r>
              <a:rPr lang="en-US" baseline="30000" dirty="0"/>
              <a:t>®</a:t>
            </a:r>
            <a:r>
              <a:rPr lang="en-US" dirty="0"/>
              <a:t> and the </a:t>
            </a:r>
            <a:r>
              <a:rPr lang="en-US" i="1" dirty="0"/>
              <a:t>FIRST</a:t>
            </a:r>
            <a:r>
              <a:rPr lang="en-US" baseline="30000" dirty="0"/>
              <a:t>®</a:t>
            </a:r>
            <a:r>
              <a:rPr lang="en-US" dirty="0"/>
              <a:t> logo are registered trademarks of For Inspiration and Recognition of Science and Technology (</a:t>
            </a:r>
            <a:r>
              <a:rPr lang="en-US" i="1" dirty="0"/>
              <a:t>FIRST</a:t>
            </a:r>
            <a:r>
              <a:rPr lang="en-US" dirty="0"/>
              <a:t>). LEGO</a:t>
            </a:r>
            <a:r>
              <a:rPr lang="en-US" baseline="30000" dirty="0"/>
              <a:t>®</a:t>
            </a:r>
            <a:r>
              <a:rPr lang="en-US" dirty="0"/>
              <a:t> and DUPLO</a:t>
            </a:r>
            <a:r>
              <a:rPr lang="en-US" baseline="30000" dirty="0"/>
              <a:t>®</a:t>
            </a:r>
            <a:r>
              <a:rPr lang="en-US" dirty="0"/>
              <a:t> are registered trademarks of the LEGO Group. </a:t>
            </a:r>
            <a:r>
              <a:rPr lang="en-US" i="1" dirty="0"/>
              <a:t>FIRST</a:t>
            </a:r>
            <a:r>
              <a:rPr lang="en-US" baseline="30000" dirty="0"/>
              <a:t>®</a:t>
            </a:r>
            <a:r>
              <a:rPr lang="en-US" dirty="0"/>
              <a:t> LEGO</a:t>
            </a:r>
            <a:r>
              <a:rPr lang="en-US" baseline="30000" dirty="0"/>
              <a:t>®</a:t>
            </a:r>
            <a:r>
              <a:rPr lang="en-US" dirty="0"/>
              <a:t> League and SUPERPOWERED</a:t>
            </a:r>
            <a:r>
              <a:rPr lang="en-US" baseline="30000" dirty="0"/>
              <a:t>SM</a:t>
            </a:r>
            <a:r>
              <a:rPr lang="en-US" dirty="0"/>
              <a:t> are jointly held trademarks of </a:t>
            </a:r>
            <a:r>
              <a:rPr lang="en-US" i="1" dirty="0"/>
              <a:t>FIRST</a:t>
            </a:r>
            <a:r>
              <a:rPr lang="en-US" dirty="0"/>
              <a:t> and the LEGO Group. All other trademarks are the property of their respective owners. ©2022 </a:t>
            </a:r>
            <a:r>
              <a:rPr lang="en-US" i="1" dirty="0"/>
              <a:t>FIRST</a:t>
            </a:r>
            <a:r>
              <a:rPr lang="en-US" dirty="0"/>
              <a:t> and the LEGO Group. All rights reserved.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Before you get started, share </a:t>
            </a:r>
            <a:r>
              <a:rPr lang="en-US" b="1" dirty="0"/>
              <a:t>About </a:t>
            </a:r>
            <a:r>
              <a:rPr lang="en-US" b="1" i="1" dirty="0"/>
              <a:t>FIRST</a:t>
            </a:r>
            <a:r>
              <a:rPr lang="en-US" b="1" i="1" baseline="30000" dirty="0"/>
              <a:t>®</a:t>
            </a:r>
            <a:r>
              <a:rPr lang="en-US" b="1" dirty="0"/>
              <a:t> LEGO</a:t>
            </a:r>
            <a:r>
              <a:rPr lang="en-US" b="1" baseline="30000" dirty="0"/>
              <a:t>®</a:t>
            </a:r>
            <a:r>
              <a:rPr lang="en-US" b="1" dirty="0"/>
              <a:t> League Video:</a:t>
            </a:r>
            <a:r>
              <a:rPr lang="en-US" dirty="0"/>
              <a:t> https://www.youtube.com/watch?v=kkN08bDv9EI&amp;t</a:t>
            </a:r>
          </a:p>
          <a:p>
            <a:pPr defTabSz="1816456">
              <a:defRPr/>
            </a:pPr>
            <a:endParaRPr lang="en-US" dirty="0"/>
          </a:p>
          <a:p>
            <a:pPr marL="340585" indent="-340585" defTabSz="1816456">
              <a:buFont typeface="Arial" panose="020B0604020202020204" pitchFamily="34" charset="0"/>
              <a:buChar char="•"/>
              <a:defRPr/>
            </a:pPr>
            <a:r>
              <a:rPr lang="en-US" dirty="0"/>
              <a:t>If you are doing </a:t>
            </a:r>
            <a:r>
              <a:rPr lang="en-US" i="1" dirty="0"/>
              <a:t>FIRST</a:t>
            </a:r>
            <a:r>
              <a:rPr lang="en-US" dirty="0"/>
              <a:t> LEGO League Discover, you may want to just show the video up through Discover section (stop it at 1:37).</a:t>
            </a:r>
            <a:endParaRPr lang="en-US" b="0" i="0" dirty="0">
              <a:solidFill>
                <a:srgbClr val="FF0000"/>
              </a:solidFill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If you have enough time, share full video to give a glimpse of all the </a:t>
            </a:r>
            <a:r>
              <a:rPr lang="en-US" i="1" dirty="0"/>
              <a:t>FIRST</a:t>
            </a:r>
            <a:r>
              <a:rPr lang="en-US" dirty="0"/>
              <a:t> LEGO League divisions. 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If you are unable to access YouTube at your location, the video is also available through </a:t>
            </a:r>
            <a:r>
              <a:rPr lang="en-US" dirty="0" err="1"/>
              <a:t>Thinkscape</a:t>
            </a:r>
            <a:r>
              <a:rPr lang="en-US" dirty="0"/>
              <a:t> for US/CAN teams (Accessed through the </a:t>
            </a:r>
            <a:r>
              <a:rPr lang="en-US" i="1" dirty="0"/>
              <a:t>FIRST</a:t>
            </a:r>
            <a:r>
              <a:rPr lang="en-US" dirty="0"/>
              <a:t> Dashboard at firstinspires.org) and through your Program Delivery Partner for teams outside US/CAN.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b="1" dirty="0"/>
              <a:t>Explain that you will be doing </a:t>
            </a:r>
            <a:r>
              <a:rPr lang="en-US" b="1" i="1" dirty="0"/>
              <a:t>FIRST</a:t>
            </a:r>
            <a:r>
              <a:rPr lang="en-US" b="1" dirty="0"/>
              <a:t> LEGO League:</a:t>
            </a:r>
            <a:endParaRPr lang="en-US" b="1" dirty="0">
              <a:cs typeface="Calibri"/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Include the start day, usual day and time for the sessions, how long the program will last, and when your celebration event will take place.</a:t>
            </a:r>
            <a:endParaRPr lang="en-US" dirty="0">
              <a:cs typeface="Calibri"/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Will family volunteers be invited to help during the sessions?  Will families attend the celebration?</a:t>
            </a:r>
            <a:endParaRPr lang="en-US" dirty="0">
              <a:cs typeface="Calibri"/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What will students and families get out of participating in </a:t>
            </a:r>
            <a:r>
              <a:rPr lang="en-US" b="1" i="1" dirty="0"/>
              <a:t>FIRST</a:t>
            </a:r>
            <a:r>
              <a:rPr lang="en-US" b="1" dirty="0"/>
              <a:t> LEGO League?:</a:t>
            </a:r>
            <a:endParaRPr lang="en-US" b="1" dirty="0">
              <a:cs typeface="Calibri"/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Families provide critical support for student learning.  Through </a:t>
            </a:r>
            <a:r>
              <a:rPr lang="en-US" i="1" dirty="0"/>
              <a:t>FIRST</a:t>
            </a:r>
            <a:r>
              <a:rPr lang="en-US" dirty="0"/>
              <a:t> LEGO League, </a:t>
            </a:r>
            <a:r>
              <a:rPr lang="en-US" dirty="0">
                <a:latin typeface="Segoe UI"/>
                <a:cs typeface="Segoe UI"/>
              </a:rPr>
              <a:t>you'll see your child building habits of learning like confidence and persistence, taking risks, working as a team, and improving their listening skills.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i="0" dirty="0">
                <a:latin typeface="Segoe UI"/>
                <a:cs typeface="Segoe UI"/>
              </a:rPr>
              <a:t>You get to join in the fun too!</a:t>
            </a:r>
            <a:r>
              <a:rPr lang="en-US" dirty="0">
                <a:latin typeface="Segoe UI"/>
                <a:cs typeface="Segoe UI"/>
              </a:rPr>
              <a:t> </a:t>
            </a:r>
            <a:r>
              <a:rPr lang="en-US" i="0" dirty="0">
                <a:latin typeface="Segoe UI"/>
                <a:cs typeface="Segoe UI"/>
              </a:rPr>
              <a:t> </a:t>
            </a:r>
            <a:r>
              <a:rPr lang="en-US" i="0" dirty="0"/>
              <a:t>Families who participate together in </a:t>
            </a:r>
            <a:r>
              <a:rPr lang="en-US" i="1" dirty="0"/>
              <a:t>FIRST</a:t>
            </a:r>
            <a:r>
              <a:rPr lang="en-US" i="1" baseline="30000" dirty="0"/>
              <a:t>®</a:t>
            </a:r>
            <a:r>
              <a:rPr lang="en-US" i="0" dirty="0"/>
              <a:t> LEGO</a:t>
            </a:r>
            <a:r>
              <a:rPr lang="en-US" i="0" baseline="30000" dirty="0"/>
              <a:t>®</a:t>
            </a:r>
            <a:r>
              <a:rPr lang="en-US" i="0" dirty="0"/>
              <a:t> League discover the power of curiosity, creativity, and problem solving, building the foundation for life-long confidence in STEM learning.</a:t>
            </a:r>
            <a:endParaRPr lang="en-US" i="0" dirty="0">
              <a:latin typeface="Segoe UI"/>
              <a:cs typeface="Segoe UI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Hand out the Discover More sets.  Let families know this is their set to take home.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Hand out Discover More sets and printed game sheets.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Explain that families will need a few more items to be able to play at home: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Number generator app or find a die from another game or print out cube and make your own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Player pieces – Can come from another game, can create their own, Mini figures, random objects from house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Do the Tricky Tower intro activity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Build a tower as tall as you can using only one hand. 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Give a minute to open box and a minute to build. Ask people to look at what others have done when they are finished.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Ask some guiding questions:</a:t>
            </a:r>
          </a:p>
          <a:p>
            <a:pPr marL="2157041" lvl="2" indent="-340585">
              <a:buFont typeface="Arial" panose="020B0604020202020204" pitchFamily="34" charset="0"/>
              <a:buChar char="•"/>
            </a:pPr>
            <a:r>
              <a:rPr lang="en-US" dirty="0"/>
              <a:t>What made it easier or harder to build?</a:t>
            </a:r>
            <a:endParaRPr lang="en-US" sz="2400" dirty="0">
              <a:cs typeface="Calibri"/>
            </a:endParaRPr>
          </a:p>
          <a:p>
            <a:pPr marL="2157041" lvl="2" indent="-340585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Segoe UI"/>
                <a:cs typeface="Segoe UI"/>
              </a:rPr>
              <a:t>How did you balance your bricks? (in turn, let some of the adults explain what they did)</a:t>
            </a:r>
            <a:endParaRPr lang="en-US" b="0" i="0" dirty="0">
              <a:solidFill>
                <a:srgbClr val="FFFFFF"/>
              </a:solidFill>
              <a:effectLst/>
              <a:latin typeface="Segoe UI"/>
              <a:cs typeface="+mn-lt"/>
            </a:endParaRPr>
          </a:p>
          <a:p>
            <a:pPr marL="2157041" lvl="2" indent="-340585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Segoe UI"/>
                <a:cs typeface="Segoe UI"/>
              </a:rPr>
              <a:t>If you have to try a new way of balancing the bricks, what will you do?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Make the game your own and develop your own way of playing that works for your family</a:t>
            </a:r>
          </a:p>
          <a:p>
            <a:endParaRPr lang="en-US" dirty="0"/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Create your own “house rules” and add them to the game – makes it fun and builds confidence 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Try using other materials (other building toys, boxes, food packages, etc.)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Invite more players!  Have the whole family join in, play with friends, visiting with grandparents, etc.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Where else could you play the game?  Take your six bricks with you – on the bus, in the car, at the store, waiting at a doctor’s office, or wherever you could be more engaged with your family.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Play in the ways that work for your family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If time allows, play the whole game or just have families try a few more activities from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 how families can facilitate the Discover More game.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endParaRPr lang="en-US" dirty="0"/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Ask open-ended, guiding questions like “what makes a tower stable?”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Using these types of questions instead of yes/no questions prompts critical thinking and extends the discussion.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As you and your child ask questions, use them as a spark to talk more.  Examples are “What happens if we try this?” or “Tell me more about that.”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Help the conversation go even further by talking more on the topic, making up a story about their build, or helping the child apply knowledge to ask new questions.“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Demonstrate the behaviors we want to encourage in children.  Serve as a role model for them to follow your example.  Ask questions like “I wonder if we could…?”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Match your child’s interests – if they like an activity, keep doing it!</a:t>
            </a:r>
          </a:p>
          <a:p>
            <a:pPr marL="340585" indent="-340585" defTabSz="1816456">
              <a:buFont typeface="Arial" panose="020B0604020202020204" pitchFamily="34" charset="0"/>
              <a:buChar char="•"/>
              <a:defRPr/>
            </a:pPr>
            <a:r>
              <a:rPr lang="en-US" b="0" i="0" dirty="0">
                <a:effectLst/>
                <a:latin typeface="Segoe UI"/>
                <a:cs typeface="Segoe UI"/>
              </a:rPr>
              <a:t>It’s okay if it doesn’t go perfectly at first.  Keep playing and enjoy the experience together.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endParaRPr lang="en-US" dirty="0"/>
          </a:p>
          <a:p>
            <a:pPr marL="340585" indent="-340585" defTabSz="1816456">
              <a:buFont typeface="Arial" panose="020B0604020202020204" pitchFamily="34" charset="0"/>
              <a:buChar char="•"/>
              <a:defRPr/>
            </a:pPr>
            <a:r>
              <a:rPr lang="en-US" b="0" i="0" dirty="0">
                <a:effectLst/>
                <a:latin typeface="Segoe UI"/>
                <a:cs typeface="Segoe UI"/>
              </a:rPr>
              <a:t>If time allows, complete the rest of the Tricky Tower activity.  Encourage families to participate together and ask guiding questions during the activity.</a:t>
            </a:r>
            <a:endParaRPr lang="en-US" dirty="0"/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Encourage families to ask questions like:</a:t>
            </a:r>
            <a:endParaRPr lang="en-US" dirty="0">
              <a:cs typeface="Calibri"/>
            </a:endParaRP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/>
                <a:cs typeface="Segoe UI"/>
              </a:rPr>
              <a:t>What makes a tower stable?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/>
                <a:cs typeface="Segoe UI"/>
              </a:rPr>
              <a:t>How do you make the highest or shortest towers?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dirty="0"/>
              <a:t>​What is </a:t>
            </a:r>
            <a:r>
              <a:rPr lang="en-US" b="0" i="0" dirty="0">
                <a:effectLst/>
                <a:latin typeface="Segoe UI"/>
                <a:cs typeface="Segoe UI"/>
              </a:rPr>
              <a:t>different about building with 12 bricks?</a:t>
            </a:r>
            <a:r>
              <a:rPr lang="en-US" dirty="0">
                <a:latin typeface="Segoe UI"/>
                <a:cs typeface="Segoe UI"/>
              </a:rPr>
              <a:t> </a:t>
            </a:r>
            <a:endParaRPr lang="en-US" b="0" i="0" dirty="0">
              <a:effectLst/>
              <a:latin typeface="Segoe UI" panose="020B0502040204020203" pitchFamily="34" charset="0"/>
              <a:cs typeface="Segoe UI"/>
            </a:endParaRP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/>
                <a:cs typeface="Segoe UI"/>
              </a:rPr>
              <a:t>What is helpful or hard about working in pairs?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Segoe UI"/>
              <a:cs typeface="Segoe UI"/>
            </a:endParaRP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/>
                <a:cs typeface="Segoe UI"/>
              </a:rPr>
              <a:t>If time allows, add a reflection question or two about working together as a family: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/>
                <a:cs typeface="Segoe UI"/>
              </a:rPr>
              <a:t>What was it like working together as a family to build the tower?</a:t>
            </a:r>
          </a:p>
          <a:p>
            <a:pPr marL="1248813" lvl="1" indent="-340585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 UI"/>
                <a:cs typeface="Segoe UI"/>
              </a:rPr>
              <a:t>Did each person have a job or role in building the tower?  Could you switch roles when you do the activity again?</a:t>
            </a:r>
          </a:p>
          <a:p>
            <a:endParaRPr lang="en-US" b="0" i="0" dirty="0">
              <a:effectLst/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Why would you want to play this together as a family?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340585" indent="-340585" defTabSz="1816456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You'll see your child building habits of learning like confidence and persistence, taking risks, working as a team, and improving their listening skills.  </a:t>
            </a:r>
          </a:p>
          <a:p>
            <a:pPr marL="340585" indent="-340585" defTabSz="1816456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These social and emotional skills help children succeed in STEM learning and life</a:t>
            </a:r>
          </a:p>
          <a:p>
            <a:pPr marL="340585" indent="-340585"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You might want to repeat the purpose statement from earlier slide</a:t>
            </a:r>
            <a:r>
              <a:rPr lang="en-US" i="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 </a:t>
            </a:r>
            <a:r>
              <a:rPr lang="en-US" i="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lang="en-US" i="0" dirty="0">
                <a:latin typeface="Roboto" panose="02000000000000000000" pitchFamily="2" charset="0"/>
                <a:ea typeface="Roboto" panose="02000000000000000000" pitchFamily="2" charset="0"/>
              </a:rPr>
              <a:t>Families who participate together in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i="0" baseline="30000" dirty="0">
                <a:latin typeface="Roboto" panose="02000000000000000000" pitchFamily="2" charset="0"/>
                <a:ea typeface="Roboto" panose="02000000000000000000" pitchFamily="2" charset="0"/>
              </a:rPr>
              <a:t>®</a:t>
            </a:r>
            <a:r>
              <a:rPr lang="en-US" i="0" dirty="0">
                <a:latin typeface="Roboto" panose="02000000000000000000" pitchFamily="2" charset="0"/>
                <a:ea typeface="Roboto" panose="02000000000000000000" pitchFamily="2" charset="0"/>
              </a:rPr>
              <a:t> LEGO</a:t>
            </a:r>
            <a:r>
              <a:rPr lang="en-US" i="0" baseline="30000" dirty="0">
                <a:latin typeface="Roboto" panose="02000000000000000000" pitchFamily="2" charset="0"/>
                <a:ea typeface="Roboto" panose="02000000000000000000" pitchFamily="2" charset="0"/>
              </a:rPr>
              <a:t>®</a:t>
            </a:r>
            <a:r>
              <a:rPr lang="en-US" i="0" dirty="0">
                <a:latin typeface="Roboto" panose="02000000000000000000" pitchFamily="2" charset="0"/>
                <a:ea typeface="Roboto" panose="02000000000000000000" pitchFamily="2" charset="0"/>
              </a:rPr>
              <a:t> League discover the power of curiosity, creativity, and problem solving, building the foundation for life-long confidence in STEM learning.</a:t>
            </a:r>
          </a:p>
          <a:p>
            <a:pPr marL="340585" indent="-340585">
              <a:buFont typeface="Arial" panose="020B0604020202020204" pitchFamily="34" charset="0"/>
              <a:buChar char="•"/>
              <a:defRPr/>
            </a:pPr>
            <a:endParaRPr lang="en-US" i="1" dirty="0"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  <a:p>
            <a:pPr>
              <a:defRPr/>
            </a:pPr>
            <a:r>
              <a:rPr lang="en-US" i="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If your school has a similar framework, consider adding a slide after this one to connect to concepts that are already familiar to families.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recommend watching the Discover More – Family Engagement in </a:t>
            </a:r>
            <a:r>
              <a:rPr lang="en-US" i="1" dirty="0"/>
              <a:t>FIRST</a:t>
            </a:r>
            <a:r>
              <a:rPr lang="en-US" dirty="0"/>
              <a:t> LEGO League video if you have time (1:33):  </a:t>
            </a:r>
            <a:r>
              <a:rPr lang="en-US" sz="3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https://youtu.be/-3OfhZ1FCsU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If time allows, you may wish to have a brief discussion of the video with the families using questions such as: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How is this family like your family?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What do you think your family might gain by playing the Discover More Game together?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When or where do you think you’ll play the game together as a family?</a:t>
            </a:r>
          </a:p>
          <a:p>
            <a:pPr marL="340585" indent="-340585">
              <a:buFont typeface="Arial" panose="020B0604020202020204" pitchFamily="34" charset="0"/>
              <a:buChar char="•"/>
            </a:pPr>
            <a:r>
              <a:rPr lang="en-US" dirty="0"/>
              <a:t>How can you make sure the game will be fun for your family?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Optional:  You may wish to show this slide as an example of students demonstrating the habits of learning practiced in </a:t>
            </a:r>
            <a:r>
              <a:rPr lang="en-US" i="1" dirty="0"/>
              <a:t>FIRST</a:t>
            </a:r>
            <a:r>
              <a:rPr lang="en-US" dirty="0"/>
              <a:t> LEGO League.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questions as time allows.  If any questions come up that you can’t answer about </a:t>
            </a:r>
            <a:r>
              <a:rPr lang="en-US" i="1" dirty="0"/>
              <a:t>FIRST</a:t>
            </a:r>
            <a:r>
              <a:rPr lang="en-US" dirty="0"/>
              <a:t> LEGO League, contact the administrator coordinating </a:t>
            </a:r>
            <a:r>
              <a:rPr lang="en-US" i="1" dirty="0"/>
              <a:t>FIRST</a:t>
            </a:r>
            <a:r>
              <a:rPr lang="en-US" dirty="0"/>
              <a:t> LEGO League for your school or organization or reach out </a:t>
            </a:r>
            <a:r>
              <a:rPr lang="en-US"/>
              <a:t>to customerservice@</a:t>
            </a:r>
            <a:r>
              <a:rPr lang="en-US" dirty="0"/>
              <a:t>firstinspires.org to ask </a:t>
            </a:r>
            <a:r>
              <a:rPr lang="en-US" i="1" dirty="0"/>
              <a:t>FIRST</a:t>
            </a:r>
            <a:r>
              <a:rPr lang="en-US" dirty="0"/>
              <a:t>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firstlegoleague.org/discovermor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803AF7-88E9-E34B-B8C6-A85B20FDCD47}"/>
              </a:ext>
            </a:extLst>
          </p:cNvPr>
          <p:cNvSpPr/>
          <p:nvPr userDrawn="1"/>
        </p:nvSpPr>
        <p:spPr>
          <a:xfrm rot="10800000">
            <a:off x="289363" y="207215"/>
            <a:ext cx="4618301" cy="736378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E2DE5E-CE38-B340-B75B-30672B50969A}"/>
              </a:ext>
            </a:extLst>
          </p:cNvPr>
          <p:cNvSpPr/>
          <p:nvPr userDrawn="1"/>
        </p:nvSpPr>
        <p:spPr>
          <a:xfrm>
            <a:off x="289365" y="3578976"/>
            <a:ext cx="4618299" cy="785293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B9792-576A-AA4B-A97F-61AE0FDDA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163" y="1462040"/>
            <a:ext cx="3922361" cy="913915"/>
          </a:xfrm>
          <a:prstGeom prst="rect">
            <a:avLst/>
          </a:prstGeom>
        </p:spPr>
        <p:txBody>
          <a:bodyPr anchor="t" anchorCtr="0"/>
          <a:lstStyle>
            <a:lvl1pPr algn="l">
              <a:defRPr lang="en-US" sz="5400" b="0" i="0" kern="1200" spc="-5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Let’s 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72450-5203-6B4A-92F2-A07A13BC4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163" y="2375955"/>
            <a:ext cx="3922361" cy="97892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 spc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 More</a:t>
            </a:r>
            <a:r>
              <a:rPr lang="en-US"/>
              <a:t> and </a:t>
            </a:r>
            <a:br>
              <a:rPr lang="en-US"/>
            </a:br>
            <a:r>
              <a:rPr lang="en-US"/>
              <a:t>Family Engagement</a:t>
            </a: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879F4-D08A-CC4F-9D4C-5617E702C071}"/>
              </a:ext>
            </a:extLst>
          </p:cNvPr>
          <p:cNvSpPr/>
          <p:nvPr userDrawn="1"/>
        </p:nvSpPr>
        <p:spPr>
          <a:xfrm>
            <a:off x="651163" y="5322555"/>
            <a:ext cx="3796147" cy="93531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i="1" spc="-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FIRST</a:t>
            </a:r>
            <a:r>
              <a:rPr lang="en-US" sz="1200" spc="-20" baseline="30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sz="1200" spc="-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LEGO</a:t>
            </a:r>
            <a:r>
              <a:rPr lang="en-US" sz="1200" spc="-20" baseline="30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sz="1200" spc="-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League introduces science, technology, engineering, and math (STEM) to children ages 4-16 (ages vary by country) through fun, exciting hands-on learning.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94D91-20C7-6C4B-9532-6C9E25A702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4775810"/>
            <a:ext cx="2160202" cy="680611"/>
          </a:xfrm>
          <a:prstGeom prst="rect">
            <a:avLst/>
          </a:prstGeom>
        </p:spPr>
      </p:pic>
      <p:pic>
        <p:nvPicPr>
          <p:cNvPr id="7" name="Picture 6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8CD6936D-7E9C-5434-EF6F-577DD7C27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203" y="471796"/>
            <a:ext cx="5933295" cy="59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L + Divi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DF2082-EB40-CD44-BB64-60D04DCB6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2" y="6339274"/>
            <a:ext cx="1171634" cy="369145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925B2C0-82D7-1745-934D-2D859FBF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" y="319488"/>
            <a:ext cx="11306048" cy="7223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This is a Title Example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71E4D8-B57E-9743-B925-D3F02CE6414B}"/>
              </a:ext>
            </a:extLst>
          </p:cNvPr>
          <p:cNvCxnSpPr>
            <a:cxnSpLocks/>
          </p:cNvCxnSpPr>
          <p:nvPr userDrawn="1"/>
        </p:nvCxnSpPr>
        <p:spPr>
          <a:xfrm>
            <a:off x="0" y="6163056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56BB65-F019-4942-910E-AF2A19A76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0460"/>
            <a:ext cx="2743200" cy="243673"/>
          </a:xfrm>
          <a:prstGeom prst="rect">
            <a:avLst/>
          </a:prstGeom>
        </p:spPr>
        <p:txBody>
          <a:bodyPr/>
          <a:lstStyle>
            <a:lvl1pPr algn="r">
              <a:defRPr lang="en-US" sz="1000" b="0" i="0" kern="12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fld id="{C53052E6-E16C-A04B-8192-1DB31D569F09}" type="slidenum">
              <a:rPr lang="en-US" smtClean="0"/>
              <a:pPr algn="ctr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7355F7-CEFD-2E45-901B-983336E552FB}"/>
              </a:ext>
            </a:extLst>
          </p:cNvPr>
          <p:cNvGrpSpPr/>
          <p:nvPr userDrawn="1"/>
        </p:nvGrpSpPr>
        <p:grpSpPr>
          <a:xfrm>
            <a:off x="9596348" y="6288708"/>
            <a:ext cx="2176552" cy="450144"/>
            <a:chOff x="9761448" y="6288708"/>
            <a:chExt cx="2176552" cy="4501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29C550-D12B-7347-8C35-AFDB632149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302" y="6288708"/>
              <a:ext cx="567209" cy="4501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9DE736-3FA0-F046-BED2-51F0784FE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158" y="6289812"/>
              <a:ext cx="566842" cy="4490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61D0D3-BE0D-B04F-A90B-D2969BEC0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1448" y="6289813"/>
              <a:ext cx="567208" cy="449039"/>
            </a:xfrm>
            <a:prstGeom prst="rect">
              <a:avLst/>
            </a:prstGeom>
          </p:spPr>
        </p:pic>
      </p:grp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BA6FC01-F300-D942-99B2-9B8DD7EC6C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2" y="1514884"/>
            <a:ext cx="11306048" cy="4300769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b="0" i="0"/>
            </a:lvl2pPr>
            <a:lvl3pPr>
              <a:lnSpc>
                <a:spcPct val="110000"/>
              </a:lnSpc>
              <a:defRPr b="0" i="0"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170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144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LL + Divisions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DF2082-EB40-CD44-BB64-60D04DCB6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2" y="6339274"/>
            <a:ext cx="1171634" cy="369145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925B2C0-82D7-1745-934D-2D859FBF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" y="319488"/>
            <a:ext cx="11636248" cy="896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This is a Title Example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71E4D8-B57E-9743-B925-D3F02CE6414B}"/>
              </a:ext>
            </a:extLst>
          </p:cNvPr>
          <p:cNvCxnSpPr>
            <a:cxnSpLocks/>
          </p:cNvCxnSpPr>
          <p:nvPr userDrawn="1"/>
        </p:nvCxnSpPr>
        <p:spPr>
          <a:xfrm>
            <a:off x="0" y="6163056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56BB65-F019-4942-910E-AF2A19A76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0460"/>
            <a:ext cx="2743200" cy="243673"/>
          </a:xfrm>
          <a:prstGeom prst="rect">
            <a:avLst/>
          </a:prstGeom>
        </p:spPr>
        <p:txBody>
          <a:bodyPr/>
          <a:lstStyle>
            <a:lvl1pPr algn="r">
              <a:defRPr lang="en-US" sz="1000" b="0" i="0" kern="12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fld id="{C53052E6-E16C-A04B-8192-1DB31D569F09}" type="slidenum">
              <a:rPr lang="en-US" smtClean="0"/>
              <a:pPr algn="ctr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2A161F-742F-F747-8AA8-0E4FBD4CD717}"/>
              </a:ext>
            </a:extLst>
          </p:cNvPr>
          <p:cNvGrpSpPr/>
          <p:nvPr userDrawn="1"/>
        </p:nvGrpSpPr>
        <p:grpSpPr>
          <a:xfrm>
            <a:off x="9596348" y="6288708"/>
            <a:ext cx="2176552" cy="450144"/>
            <a:chOff x="9761448" y="6288708"/>
            <a:chExt cx="2176552" cy="4501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29C550-D12B-7347-8C35-AFDB632149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302" y="6288708"/>
              <a:ext cx="567209" cy="4501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9DE736-3FA0-F046-BED2-51F0784FE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158" y="6289812"/>
              <a:ext cx="566842" cy="4490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61D0D3-BE0D-B04F-A90B-D2969BEC0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1448" y="6289813"/>
              <a:ext cx="567208" cy="449039"/>
            </a:xfrm>
            <a:prstGeom prst="rect">
              <a:avLst/>
            </a:prstGeom>
          </p:spPr>
        </p:pic>
      </p:grp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BA6FC01-F300-D942-99B2-9B8DD7EC6C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2" y="1514884"/>
            <a:ext cx="5819648" cy="4300769"/>
          </a:xfrm>
        </p:spPr>
        <p:txBody>
          <a:bodyPr anchor="t" anchorCtr="0"/>
          <a:lstStyle>
            <a:lvl1pPr>
              <a:defRPr sz="2000" b="0" i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b="0" i="0"/>
            </a:lvl2pPr>
            <a:lvl3pPr>
              <a:lnSpc>
                <a:spcPct val="110000"/>
              </a:lnSpc>
              <a:defRPr b="0" i="0"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544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144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28D7556-0F67-6B4E-A7FE-CE4AA5533433}"/>
              </a:ext>
            </a:extLst>
          </p:cNvPr>
          <p:cNvSpPr txBox="1">
            <a:spLocks/>
          </p:cNvSpPr>
          <p:nvPr userDrawn="1"/>
        </p:nvSpPr>
        <p:spPr>
          <a:xfrm>
            <a:off x="10794311" y="6477802"/>
            <a:ext cx="1144336" cy="211737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firstinspires.org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F434A707-71CA-8143-AF43-8071B95AFF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26FE11-C139-CC4C-8906-D2A0A701F251}"/>
              </a:ext>
            </a:extLst>
          </p:cNvPr>
          <p:cNvSpPr txBox="1">
            <a:spLocks/>
          </p:cNvSpPr>
          <p:nvPr userDrawn="1"/>
        </p:nvSpPr>
        <p:spPr>
          <a:xfrm>
            <a:off x="4721963" y="6510528"/>
            <a:ext cx="2743200" cy="243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000" b="0" i="0" kern="12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BD5EC-282F-9E46-8D61-E2AE1E6E9354}"/>
              </a:ext>
            </a:extLst>
          </p:cNvPr>
          <p:cNvCxnSpPr>
            <a:cxnSpLocks/>
          </p:cNvCxnSpPr>
          <p:nvPr userDrawn="1"/>
        </p:nvCxnSpPr>
        <p:spPr>
          <a:xfrm>
            <a:off x="0" y="6163056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22">
            <a:extLst>
              <a:ext uri="{FF2B5EF4-FFF2-40B4-BE49-F238E27FC236}">
                <a16:creationId xmlns:a16="http://schemas.microsoft.com/office/drawing/2014/main" id="{D94BA448-AC75-E24E-A2F9-9665887D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19489"/>
            <a:ext cx="11637704" cy="677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13FD143-5CD3-5B4B-825A-5B00606E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42" y="1180569"/>
            <a:ext cx="11637704" cy="4996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994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5" r:id="rId2"/>
    <p:sldLayoutId id="21474837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0" i="0" kern="1200" spc="-50" baseline="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228600" indent="-2190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458788" indent="-230188" algn="l" defTabSz="914400" rtl="0" eaLnBrk="1" latinLnBrk="0" hangingPunct="1">
        <a:lnSpc>
          <a:spcPct val="110000"/>
        </a:lnSpc>
        <a:spcBef>
          <a:spcPts val="500"/>
        </a:spcBef>
        <a:buFont typeface="System Font Regular"/>
        <a:buChar char="–"/>
        <a:tabLst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Roboto Regular" panose="02000000000000000000" pitchFamily="2" charset="0"/>
          <a:ea typeface="Roboto Regular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legoleague.org/discovermo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N08bDv9EI&amp;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3OfhZ1FCs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4814-B923-426B-AFAB-B8E69126B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722" y="1464021"/>
            <a:ext cx="3557692" cy="913915"/>
          </a:xfrm>
        </p:spPr>
        <p:txBody>
          <a:bodyPr/>
          <a:lstStyle/>
          <a:p>
            <a:r>
              <a:rPr lang="en-US"/>
              <a:t>Let’s play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BD2CF-F0B0-4F43-A017-5D7F0F3E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722" y="2377936"/>
            <a:ext cx="3557692" cy="978926"/>
          </a:xfrm>
        </p:spPr>
        <p:txBody>
          <a:bodyPr>
            <a:norm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 More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Family Engagement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2C6D5-7028-0F44-EEA9-84DE3FD6AB88}"/>
              </a:ext>
            </a:extLst>
          </p:cNvPr>
          <p:cNvSpPr txBox="1"/>
          <p:nvPr/>
        </p:nvSpPr>
        <p:spPr>
          <a:xfrm>
            <a:off x="7449014" y="6423103"/>
            <a:ext cx="4455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Updated for the 2022-2023 SUPERPOWERED</a:t>
            </a:r>
            <a:r>
              <a:rPr lang="en-US" sz="1000" baseline="30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SM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LEGO League season</a:t>
            </a:r>
          </a:p>
        </p:txBody>
      </p:sp>
    </p:spTree>
    <p:extLst>
      <p:ext uri="{BB962C8B-B14F-4D97-AF65-F5344CB8AC3E}">
        <p14:creationId xmlns:p14="http://schemas.microsoft.com/office/powerpoint/2010/main" val="84957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160E-F0A2-C943-AD5C-3BB3EF28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" y="319488"/>
            <a:ext cx="11636248" cy="896044"/>
          </a:xfrm>
        </p:spPr>
        <p:txBody>
          <a:bodyPr/>
          <a:lstStyle/>
          <a:p>
            <a:r>
              <a:rPr lang="en-US" i="1"/>
              <a:t>FI</a:t>
            </a:r>
            <a:r>
              <a:rPr lang="en-US" i="1" spc="-150"/>
              <a:t>R</a:t>
            </a:r>
            <a:r>
              <a:rPr lang="en-US" i="1"/>
              <a:t>ST</a:t>
            </a:r>
            <a:r>
              <a:rPr lang="en-US" sz="2800" baseline="80000"/>
              <a:t>®</a:t>
            </a:r>
            <a:r>
              <a:rPr lang="en-US"/>
              <a:t> Family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53052E6-E16C-A04B-8192-1DB31D569F0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45A10-A768-D144-A660-B8EC11311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2" y="1215532"/>
            <a:ext cx="5210048" cy="4600121"/>
          </a:xfrm>
        </p:spPr>
        <p:txBody>
          <a:bodyPr anchor="ctr" anchorCtr="0"/>
          <a:lstStyle/>
          <a:p>
            <a:pPr>
              <a:lnSpc>
                <a:spcPct val="110000"/>
              </a:lnSpc>
            </a:pPr>
            <a:r>
              <a:rPr lang="en-US" sz="2600" b="0"/>
              <a:t>Families who participate together in </a:t>
            </a:r>
            <a:r>
              <a:rPr lang="en-US" sz="2600" b="0" i="1"/>
              <a:t>FIRST</a:t>
            </a:r>
            <a:r>
              <a:rPr lang="en-US" sz="2600" b="0" baseline="30000"/>
              <a:t>®</a:t>
            </a:r>
            <a:r>
              <a:rPr lang="en-US" sz="2600" b="0"/>
              <a:t> LEGO</a:t>
            </a:r>
            <a:r>
              <a:rPr lang="en-US" sz="2600" b="0" baseline="30000"/>
              <a:t>® </a:t>
            </a:r>
            <a:r>
              <a:rPr lang="en-US" sz="2600" b="0"/>
              <a:t>League discover the power of curiosity, creativity, and problem solving, building the foundation for life-long confidence in STEM learning.</a:t>
            </a:r>
          </a:p>
        </p:txBody>
      </p:sp>
      <p:pic>
        <p:nvPicPr>
          <p:cNvPr id="5" name="Picture 4">
            <a:hlinkClick r:id="rId3" tooltip="Learn more about FIRST LEGO League by watching this video."/>
            <a:extLst>
              <a:ext uri="{FF2B5EF4-FFF2-40B4-BE49-F238E27FC236}">
                <a16:creationId xmlns:a16="http://schemas.microsoft.com/office/drawing/2014/main" id="{9DC1975A-6304-2F45-9559-0A91841D6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76" y="1215532"/>
            <a:ext cx="5593438" cy="45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746E4-4664-BEB7-EAEF-9380BACF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35" y="130778"/>
            <a:ext cx="8345065" cy="602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3160E-F0A2-C943-AD5C-3BB3EF28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" y="319488"/>
            <a:ext cx="11636248" cy="896044"/>
          </a:xfrm>
        </p:spPr>
        <p:txBody>
          <a:bodyPr/>
          <a:lstStyle/>
          <a:p>
            <a:r>
              <a:rPr lang="en-US"/>
              <a:t>Let’s 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53052E6-E16C-A04B-8192-1DB31D569F0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45A10-A768-D144-A660-B8EC11311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3" y="1463040"/>
            <a:ext cx="5047334" cy="4688378"/>
          </a:xfrm>
        </p:spPr>
        <p:txBody>
          <a:bodyPr anchor="t" anchorCtr="0"/>
          <a:lstStyle/>
          <a:p>
            <a:pPr>
              <a:lnSpc>
                <a:spcPct val="110000"/>
              </a:lnSpc>
            </a:pPr>
            <a:r>
              <a:rPr lang="en-US" sz="2400">
                <a:latin typeface="Roboto"/>
                <a:ea typeface="Roboto"/>
              </a:rPr>
              <a:t>Your </a:t>
            </a:r>
            <a:r>
              <a:rPr lang="en-US" sz="2400" b="1">
                <a:latin typeface="Roboto"/>
                <a:ea typeface="Roboto"/>
              </a:rPr>
              <a:t>Discover More LEGO</a:t>
            </a:r>
            <a:r>
              <a:rPr lang="en-US" sz="2400" baseline="30000">
                <a:latin typeface="Roboto"/>
                <a:ea typeface="Roboto"/>
                <a:cs typeface="Roboto"/>
              </a:rPr>
              <a:t>®</a:t>
            </a:r>
            <a:r>
              <a:rPr lang="en-US" sz="2400" b="1">
                <a:latin typeface="Roboto"/>
                <a:ea typeface="Roboto"/>
              </a:rPr>
              <a:t> DUPLO</a:t>
            </a:r>
            <a:r>
              <a:rPr lang="en-US" sz="2400" baseline="30000">
                <a:latin typeface="Roboto"/>
                <a:ea typeface="Roboto"/>
                <a:cs typeface="Roboto"/>
              </a:rPr>
              <a:t>®</a:t>
            </a:r>
            <a:r>
              <a:rPr lang="en-US" sz="2400" b="1">
                <a:latin typeface="Roboto"/>
                <a:ea typeface="Roboto"/>
              </a:rPr>
              <a:t> brick set </a:t>
            </a:r>
            <a:r>
              <a:rPr lang="en-US" sz="2400">
                <a:latin typeface="Roboto"/>
                <a:ea typeface="Roboto"/>
              </a:rPr>
              <a:t>is for your family to take home and keep, so you can play anytime and anywhere to add to the ways you play together!</a:t>
            </a:r>
          </a:p>
          <a:p>
            <a:pPr lvl="1"/>
            <a:r>
              <a:rPr lang="en-US" sz="2000">
                <a:latin typeface="Roboto"/>
                <a:ea typeface="Roboto"/>
              </a:rPr>
              <a:t>Discover More game sheet</a:t>
            </a:r>
          </a:p>
          <a:p>
            <a:pPr lvl="1"/>
            <a:r>
              <a:rPr lang="en-US" sz="2000">
                <a:latin typeface="Roboto"/>
                <a:ea typeface="Roboto"/>
              </a:rPr>
              <a:t>Discover More set</a:t>
            </a:r>
          </a:p>
          <a:p>
            <a:pPr lvl="1"/>
            <a:r>
              <a:rPr lang="en-US" sz="2000">
                <a:latin typeface="Roboto"/>
                <a:ea typeface="Roboto"/>
              </a:rPr>
              <a:t>Get a die or number generator</a:t>
            </a:r>
          </a:p>
          <a:p>
            <a:pPr lvl="1"/>
            <a:r>
              <a:rPr lang="en-US" sz="2000">
                <a:latin typeface="Roboto"/>
                <a:ea typeface="Roboto"/>
              </a:rPr>
              <a:t>Get player pieces</a:t>
            </a: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2400" b="1">
                <a:latin typeface="Roboto"/>
                <a:ea typeface="Roboto"/>
              </a:rPr>
              <a:t>Try the Tricky Tower</a:t>
            </a:r>
          </a:p>
        </p:txBody>
      </p:sp>
    </p:spTree>
    <p:extLst>
      <p:ext uri="{BB962C8B-B14F-4D97-AF65-F5344CB8AC3E}">
        <p14:creationId xmlns:p14="http://schemas.microsoft.com/office/powerpoint/2010/main" val="1470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160E-F0A2-C943-AD5C-3BB3EF28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it your 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45A10-A768-D144-A660-B8EC11311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2" y="1463040"/>
            <a:ext cx="4756312" cy="1915050"/>
          </a:xfrm>
        </p:spPr>
        <p:txBody>
          <a:bodyPr/>
          <a:lstStyle/>
          <a:p>
            <a:r>
              <a:rPr lang="en-US" sz="2400" b="1"/>
              <a:t>What works for your family?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/>
              <a:t>Add your own rules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/>
              <a:t>Other materials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/>
              <a:t>Other players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/>
              <a:t>Other settings</a:t>
            </a:r>
            <a:endParaRPr lang="en-US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6CA35F-71DE-6D47-9F50-B08DFDAB4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2" y="3687573"/>
            <a:ext cx="884903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F24704-2740-8C41-9831-1B523FD81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39" y="3695447"/>
            <a:ext cx="824992" cy="898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E2D638-1DAC-364E-AF62-4E59A6456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47" y="3717545"/>
            <a:ext cx="1104900" cy="854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656D64-4788-D345-9EC8-E9EA69B7B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3" y="4935833"/>
            <a:ext cx="1090168" cy="883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F148FE-E72E-8544-8467-C7DC58A2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45" y="4862173"/>
            <a:ext cx="854456" cy="957580"/>
          </a:xfrm>
          <a:prstGeom prst="rect">
            <a:avLst/>
          </a:prstGeom>
        </p:spPr>
      </p:pic>
      <p:pic>
        <p:nvPicPr>
          <p:cNvPr id="5" name="Picture 4" descr="A child dumping out Six Bricks Set">
            <a:extLst>
              <a:ext uri="{FF2B5EF4-FFF2-40B4-BE49-F238E27FC236}">
                <a16:creationId xmlns:a16="http://schemas.microsoft.com/office/drawing/2014/main" id="{089279F4-0DA7-6017-CF35-624F201FA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51" y="930888"/>
            <a:ext cx="54483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160E-F0A2-C943-AD5C-3BB3EF28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" y="319488"/>
            <a:ext cx="6719240" cy="896044"/>
          </a:xfrm>
        </p:spPr>
        <p:txBody>
          <a:bodyPr/>
          <a:lstStyle/>
          <a:p>
            <a:r>
              <a:rPr lang="en-US"/>
              <a:t>Learn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53052E6-E16C-A04B-8192-1DB31D569F0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45A10-A768-D144-A660-B8EC11311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2" y="1134319"/>
            <a:ext cx="6759448" cy="5025181"/>
          </a:xfrm>
        </p:spPr>
        <p:txBody>
          <a:bodyPr anchor="t" anchorCtr="0"/>
          <a:lstStyle/>
          <a:p>
            <a:r>
              <a:rPr lang="en-US" b="1"/>
              <a:t>Ask open-ended, guiding questions</a:t>
            </a:r>
          </a:p>
          <a:p>
            <a:pPr lvl="1">
              <a:lnSpc>
                <a:spcPct val="100000"/>
              </a:lnSpc>
            </a:pPr>
            <a:r>
              <a:rPr lang="en-US"/>
              <a:t>“What makes a tower stable?”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/>
              <a:t>Spark more conversation</a:t>
            </a:r>
          </a:p>
          <a:p>
            <a:pPr lvl="1">
              <a:lnSpc>
                <a:spcPct val="100000"/>
              </a:lnSpc>
            </a:pPr>
            <a:r>
              <a:rPr lang="en-US"/>
              <a:t>“What happens if we try…?”</a:t>
            </a:r>
          </a:p>
          <a:p>
            <a:pPr lvl="1">
              <a:lnSpc>
                <a:spcPct val="100000"/>
              </a:lnSpc>
            </a:pPr>
            <a:r>
              <a:rPr lang="en-US"/>
              <a:t>“Tell me more about…”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/>
              <a:t>Be an example</a:t>
            </a:r>
          </a:p>
          <a:p>
            <a:pPr lvl="1">
              <a:lnSpc>
                <a:spcPct val="100000"/>
              </a:lnSpc>
            </a:pPr>
            <a:r>
              <a:rPr lang="en-US"/>
              <a:t>“I wonder if we could…?”</a:t>
            </a:r>
          </a:p>
          <a:p>
            <a:pPr lvl="1">
              <a:lnSpc>
                <a:spcPct val="100000"/>
              </a:lnSpc>
            </a:pPr>
            <a:r>
              <a:rPr lang="en-US"/>
              <a:t>“Let’s try working together to…”</a:t>
            </a:r>
          </a:p>
          <a:p>
            <a:pPr lvl="1">
              <a:lnSpc>
                <a:spcPct val="100000"/>
              </a:lnSpc>
            </a:pPr>
            <a:r>
              <a:rPr lang="en-US"/>
              <a:t>“This is hard but I’m going to keep trying.”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/>
              <a:t>Match your child’s interests</a:t>
            </a:r>
          </a:p>
          <a:p>
            <a:pPr lvl="1">
              <a:lnSpc>
                <a:spcPct val="100000"/>
              </a:lnSpc>
            </a:pPr>
            <a:r>
              <a:rPr lang="en-US"/>
              <a:t>“I saw you liked that activity.  Let’s try it again!”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/>
              <a:t>Keep playing and enjoy learning together!</a:t>
            </a:r>
          </a:p>
        </p:txBody>
      </p:sp>
      <p:pic>
        <p:nvPicPr>
          <p:cNvPr id="7" name="Picture 6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3D32BE0B-810A-F799-283D-F37C5DA18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609" y="1134319"/>
            <a:ext cx="6255419" cy="42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160E-F0A2-C943-AD5C-3BB3EF28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2" y="319488"/>
            <a:ext cx="11636248" cy="1471212"/>
          </a:xfrm>
        </p:spPr>
        <p:txBody>
          <a:bodyPr/>
          <a:lstStyle/>
          <a:p>
            <a:r>
              <a:rPr lang="en-US"/>
              <a:t>What you do at home supports learning in the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F08095C-FBC8-BB4A-9B4C-C8D27BF433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852" y="1955800"/>
            <a:ext cx="5083048" cy="3859853"/>
          </a:xfrm>
        </p:spPr>
        <p:txBody>
          <a:bodyPr anchor="ctr" anchorCtr="0"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/>
              <a:t>You'll see your child building habits of learning like: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/>
              <a:t>confidence and persistence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/>
              <a:t>taking risks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/>
              <a:t>working as a team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/>
              <a:t>improving their listening skills  </a:t>
            </a:r>
            <a:endParaRPr lang="en-US" sz="2400"/>
          </a:p>
        </p:txBody>
      </p:sp>
      <p:pic>
        <p:nvPicPr>
          <p:cNvPr id="6" name="Picture 5" descr="Diagram of Habits of learning&#10;Teamwork, Listen &amp; Emphathize, Persist, take risks, wonder &amp; question, pose &amp; solve problems, confidence, and apply knowledge">
            <a:extLst>
              <a:ext uri="{FF2B5EF4-FFF2-40B4-BE49-F238E27FC236}">
                <a16:creationId xmlns:a16="http://schemas.microsoft.com/office/drawing/2014/main" id="{43A20795-E9BD-3B74-5116-872447E6F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76" y="1055094"/>
            <a:ext cx="6176772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53052E6-E16C-A04B-8192-1DB31D569F09}" type="slidenum">
              <a:rPr lang="en-US" smtClean="0"/>
              <a:pPr algn="ctr"/>
              <a:t>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2ABA55-27C0-DA04-73A5-9476D5B0C1AC}"/>
              </a:ext>
            </a:extLst>
          </p:cNvPr>
          <p:cNvGrpSpPr/>
          <p:nvPr/>
        </p:nvGrpSpPr>
        <p:grpSpPr>
          <a:xfrm>
            <a:off x="2077422" y="143260"/>
            <a:ext cx="8197175" cy="5840903"/>
            <a:chOff x="1997412" y="231043"/>
            <a:chExt cx="8197175" cy="5840903"/>
          </a:xfrm>
        </p:grpSpPr>
        <p:pic>
          <p:nvPicPr>
            <p:cNvPr id="6" name="Picture 5" descr="A picture containing text, person, indoor, picture frame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9831BB4C-73CC-DCE0-7AE4-F86F240BB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97412" y="231043"/>
              <a:ext cx="8197175" cy="5840903"/>
            </a:xfrm>
            <a:prstGeom prst="rect">
              <a:avLst/>
            </a:prstGeom>
          </p:spPr>
        </p:pic>
        <p:pic>
          <p:nvPicPr>
            <p:cNvPr id="10" name="Picture 9" descr="A child playing with toys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D740AC68-0134-EAD2-C271-761EA7DD3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4740" y="952678"/>
              <a:ext cx="4850130" cy="3692605"/>
            </a:xfrm>
            <a:prstGeom prst="rect">
              <a:avLst/>
            </a:prstGeom>
          </p:spPr>
        </p:pic>
        <p:sp>
          <p:nvSpPr>
            <p:cNvPr id="12" name="TextBox 11">
              <a:hlinkClick r:id="rId3"/>
              <a:extLst>
                <a:ext uri="{FF2B5EF4-FFF2-40B4-BE49-F238E27FC236}">
                  <a16:creationId xmlns:a16="http://schemas.microsoft.com/office/drawing/2014/main" id="{93B888B5-F29E-2D50-B601-67E354269D87}"/>
                </a:ext>
              </a:extLst>
            </p:cNvPr>
            <p:cNvSpPr txBox="1"/>
            <p:nvPr/>
          </p:nvSpPr>
          <p:spPr>
            <a:xfrm>
              <a:off x="4403166" y="1013420"/>
              <a:ext cx="3385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Discover More –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Family Engagement in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FIRST</a:t>
              </a:r>
              <a:r>
                <a:rPr lang="en-US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LEGO League</a:t>
              </a:r>
            </a:p>
          </p:txBody>
        </p:sp>
        <p:pic>
          <p:nvPicPr>
            <p:cNvPr id="14" name="Picture 13" descr="Icon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ECC3FEF6-A6F6-269F-E2E4-D25E3DA36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264" y="2405953"/>
              <a:ext cx="1491082" cy="1491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29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53052E6-E16C-A04B-8192-1DB31D569F0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DECBB-C524-994C-A151-D66926DE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through play</a:t>
            </a:r>
          </a:p>
        </p:txBody>
      </p:sp>
      <p:pic>
        <p:nvPicPr>
          <p:cNvPr id="2" name="Picture 5" descr="Cartoon illustration of a group of children learning through play with LEGO bricks. It's good to work together. I will keep trying until I do it! I wonder what this does? I can use what I know. I'm much better at this now!">
            <a:extLst>
              <a:ext uri="{FF2B5EF4-FFF2-40B4-BE49-F238E27FC236}">
                <a16:creationId xmlns:a16="http://schemas.microsoft.com/office/drawing/2014/main" id="{05D76BF0-89E6-D4FF-19E8-EF5DA9D81C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72" y="761740"/>
            <a:ext cx="9764486" cy="53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90E-11C8-D941-B447-3BF578246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53052E6-E16C-A04B-8192-1DB31D569F0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DECBB-C524-994C-A151-D66926DE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 descr="A group of children sitting on the floor in a library, ready to ask questions.">
            <a:extLst>
              <a:ext uri="{FF2B5EF4-FFF2-40B4-BE49-F238E27FC236}">
                <a16:creationId xmlns:a16="http://schemas.microsoft.com/office/drawing/2014/main" id="{98233335-748C-9EB2-DFD2-396854D55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00112"/>
            <a:ext cx="8991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7033"/>
      </p:ext>
    </p:extLst>
  </p:cSld>
  <p:clrMapOvr>
    <a:masterClrMapping/>
  </p:clrMapOvr>
</p:sld>
</file>

<file path=ppt/theme/theme1.xml><?xml version="1.0" encoding="utf-8"?>
<a:theme xmlns:a="http://schemas.openxmlformats.org/drawingml/2006/main" name="FIRST-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-THEME2020" id="{770863E6-E3EA-ED47-A3E0-F6D0F66224BE}" vid="{89DAA823-94E5-DF45-A10C-478D132334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8BE0E405B19740A6DE33D40D360906" ma:contentTypeVersion="14" ma:contentTypeDescription="Create a new document." ma:contentTypeScope="" ma:versionID="28935074ff201e5dfbf3912127b8785b">
  <xsd:schema xmlns:xsd="http://www.w3.org/2001/XMLSchema" xmlns:xs="http://www.w3.org/2001/XMLSchema" xmlns:p="http://schemas.microsoft.com/office/2006/metadata/properties" xmlns:ns1="http://schemas.microsoft.com/sharepoint/v3" xmlns:ns2="4f05bf03-ee71-4ccc-9fd4-7336a3b952df" xmlns:ns3="5effc694-d7fb-4fe1-a24a-2c8924467362" targetNamespace="http://schemas.microsoft.com/office/2006/metadata/properties" ma:root="true" ma:fieldsID="85e0c7bd12691cd735163402b870ccd7" ns1:_="" ns2:_="" ns3:_="">
    <xsd:import namespace="http://schemas.microsoft.com/sharepoint/v3"/>
    <xsd:import namespace="4f05bf03-ee71-4ccc-9fd4-7336a3b952df"/>
    <xsd:import namespace="5effc694-d7fb-4fe1-a24a-2c8924467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5bf03-ee71-4ccc-9fd4-7336a3b95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fc694-d7fb-4fe1-a24a-2c8924467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ffc694-d7fb-4fe1-a24a-2c8924467362">
      <UserInfo>
        <DisplayName>Christina Milligan</DisplayName>
        <AccountId>35</AccountId>
        <AccountType/>
      </UserInfo>
      <UserInfo>
        <DisplayName>Betsy Daniels</DisplayName>
        <AccountId>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MediaLengthInSeconds xmlns="4f05bf03-ee71-4ccc-9fd4-7336a3b952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ED8A05-8B6C-4D9F-808E-0139916E30C2}">
  <ds:schemaRefs>
    <ds:schemaRef ds:uri="4f05bf03-ee71-4ccc-9fd4-7336a3b952df"/>
    <ds:schemaRef ds:uri="5effc694-d7fb-4fe1-a24a-2c89244673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293BC7-B890-492B-8B67-81DA95B0A38E}">
  <ds:schemaRefs>
    <ds:schemaRef ds:uri="http://purl.org/dc/elements/1.1/"/>
    <ds:schemaRef ds:uri="http://schemas.microsoft.com/office/2006/metadata/properties"/>
    <ds:schemaRef ds:uri="4f05bf03-ee71-4ccc-9fd4-7336a3b952d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ffc694-d7fb-4fe1-a24a-2c89244673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EA152C-88A6-481C-A67C-C507E8B61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1604</Words>
  <Application>Microsoft Office PowerPoint</Application>
  <PresentationFormat>Widescreen</PresentationFormat>
  <Paragraphs>132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FIRST-Master Slide</vt:lpstr>
      <vt:lpstr>Let’s play</vt:lpstr>
      <vt:lpstr>FIRST® Family Engagement</vt:lpstr>
      <vt:lpstr>Let’s play</vt:lpstr>
      <vt:lpstr>Make it your own</vt:lpstr>
      <vt:lpstr>Learn together</vt:lpstr>
      <vt:lpstr>What you do at home supports learning in the classroom</vt:lpstr>
      <vt:lpstr>PowerPoint Presentation</vt:lpstr>
      <vt:lpstr>Learning through play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play</dc:title>
  <dc:subject/>
  <dc:creator>Microsoft Office User</dc:creator>
  <cp:keywords/>
  <dc:description/>
  <cp:lastModifiedBy>Ryanne Cook</cp:lastModifiedBy>
  <cp:revision>11</cp:revision>
  <dcterms:created xsi:type="dcterms:W3CDTF">2020-04-21T20:33:01Z</dcterms:created>
  <dcterms:modified xsi:type="dcterms:W3CDTF">2022-09-14T15:35:29Z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0x010100538BE0E405B19740A6DE33D40D360906</vt:lpwstr>
  </property>
  <property fmtid="{D5CDD505-2E9C-101B-9397-08002B2CF9AE}" pid="3" name="Order">
    <vt:r8>377500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