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9" r:id="rId6"/>
    <p:sldId id="260" r:id="rId7"/>
    <p:sldId id="261" r:id="rId8"/>
    <p:sldId id="262" r:id="rId9"/>
    <p:sldId id="263" r:id="rId1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39E1F-FCB5-6051-D38A-CC4962992561}" name="Charlie Gibson" initials="CG" userId="S::cgibson@firstinspires.org::05d73aa8-f094-42cf-9261-ec5251b97041" providerId="AD"/>
  <p188:author id="{E0845484-DC78-6687-9C38-5A674596C84E}" name="Christina Milligan" initials="CM" userId="S::cmilligan@firstinspires.org::a6058a17-f0f5-4f7a-83eb-a9070d303f05" providerId="AD"/>
  <p188:author id="{8819028B-9B3A-5280-8A85-5DC6123B8924}" name="Page Watt" initials="" userId="S::pwatt@firstinspires.org::d9dbb31a-14b4-48a5-9fc1-8195949092ce" providerId="AD"/>
  <p188:author id="{CC915290-8344-CD5D-185D-98D43C5DE9EE}" name="Kate Sample" initials="KS" userId="S::ksample@firstinspires.org::ad24f2c8-db21-4b10-9534-7a98911ec180" providerId="AD"/>
  <p188:author id="{8CDA53B9-F1BA-C8C7-2C2A-60B6DBCA0E44}" name="Betsy Daniels" initials="BD" userId="S::bdaniels@firstinspires.org::a44171bd-6c25-4139-ab16-062dbd6de46d" providerId="AD"/>
  <p188:author id="{7F8119BA-3CC6-81E0-8C18-5084C4D2471A}" name="Kathy Morgan" initials="KM" userId="S::kmorgan@firstinspires.org::19752d8f-270a-426b-91ad-1bf5c79275bc" providerId="AD"/>
  <p188:author id="{E97725C9-38CB-DF41-38E4-16BBCD052361}" name="Tammy Pankey" initials="TP" userId="S::tpankey@firstinspires.org::89b84b47-0384-4d66-b56e-dc00ebdb68cf" providerId="AD"/>
  <p188:author id="{D6ECBAEB-0000-4E86-2837-AFB709F2211D}" name="Steven Mackenzie" initials="SM" userId="S::steven.mackenzie_lego.com#ext#@usfirst.onmicrosoft.com::9f93f380-48b2-4ee2-a0f0-8e8b6e97bf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E32"/>
    <a:srgbClr val="FC2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201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C3688C6-4C50-48CA-A9C0-FEB632A272C8}"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46190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88C6-4C50-48CA-A9C0-FEB632A272C8}"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2767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88C6-4C50-48CA-A9C0-FEB632A272C8}"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138826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88C6-4C50-48CA-A9C0-FEB632A272C8}"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28210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688C6-4C50-48CA-A9C0-FEB632A272C8}"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90458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3688C6-4C50-48CA-A9C0-FEB632A272C8}" type="datetimeFigureOut">
              <a:rPr lang="en-US" smtClean="0"/>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91817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3688C6-4C50-48CA-A9C0-FEB632A272C8}" type="datetimeFigureOut">
              <a:rPr lang="en-US" smtClean="0"/>
              <a:t>7/25/2025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247377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3688C6-4C50-48CA-A9C0-FEB632A272C8}" type="datetimeFigureOut">
              <a:rPr lang="en-US" smtClean="0"/>
              <a:t>7/25/2025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92105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688C6-4C50-48CA-A9C0-FEB632A272C8}" type="datetimeFigureOut">
              <a:rPr lang="en-US" smtClean="0"/>
              <a:t>7/25/2025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119835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3688C6-4C50-48CA-A9C0-FEB632A272C8}" type="datetimeFigureOut">
              <a:rPr lang="en-US" smtClean="0"/>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00924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3688C6-4C50-48CA-A9C0-FEB632A272C8}" type="datetimeFigureOut">
              <a:rPr lang="en-US" smtClean="0"/>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238782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C3688C6-4C50-48CA-A9C0-FEB632A272C8}" type="datetimeFigureOut">
              <a:rPr lang="en-US" smtClean="0"/>
              <a:t>7/25/2025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01A7053-2942-4577-A64D-2A776F8E4D88}" type="slidenum">
              <a:rPr lang="en-US" smtClean="0"/>
              <a:t>‹#›</a:t>
            </a:fld>
            <a:endParaRPr lang="en-US"/>
          </a:p>
        </p:txBody>
      </p:sp>
    </p:spTree>
    <p:extLst>
      <p:ext uri="{BB962C8B-B14F-4D97-AF65-F5344CB8AC3E}">
        <p14:creationId xmlns:p14="http://schemas.microsoft.com/office/powerpoint/2010/main" val="352216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hyperlink" Target="https://www.firstlegoleague.org/familyengagement"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hyperlink" Target="https://learningthroughplay.com/let-s-play"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6EECCD-DB1E-C82E-AEC6-425EBF61D44E}"/>
              </a:ext>
            </a:extLst>
          </p:cNvPr>
          <p:cNvSpPr/>
          <p:nvPr/>
        </p:nvSpPr>
        <p:spPr>
          <a:xfrm>
            <a:off x="90153" y="4779487"/>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E8DA69-2F00-3FCD-FD85-A6CEB7D9240D}"/>
              </a:ext>
            </a:extLst>
          </p:cNvPr>
          <p:cNvSpPr txBox="1"/>
          <p:nvPr/>
        </p:nvSpPr>
        <p:spPr>
          <a:xfrm>
            <a:off x="199881" y="5784719"/>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2</a:t>
            </a:r>
          </a:p>
        </p:txBody>
      </p:sp>
      <p:sp>
        <p:nvSpPr>
          <p:cNvPr id="13" name="TextBox 12">
            <a:extLst>
              <a:ext uri="{FF2B5EF4-FFF2-40B4-BE49-F238E27FC236}">
                <a16:creationId xmlns:a16="http://schemas.microsoft.com/office/drawing/2014/main" id="{1E008B68-47C5-5B66-F134-376391EB773E}"/>
              </a:ext>
            </a:extLst>
          </p:cNvPr>
          <p:cNvSpPr txBox="1"/>
          <p:nvPr/>
        </p:nvSpPr>
        <p:spPr>
          <a:xfrm>
            <a:off x="250877" y="6197904"/>
            <a:ext cx="4490128" cy="2308324"/>
          </a:xfrm>
          <a:prstGeom prst="rect">
            <a:avLst/>
          </a:prstGeom>
          <a:noFill/>
        </p:spPr>
        <p:txBody>
          <a:bodyPr wrap="square" lIns="91440" tIns="45720" rIns="91440" bIns="45720" rtlCol="0" anchor="t">
            <a:spAutoFit/>
          </a:bodyPr>
          <a:lstStyle/>
          <a:p>
            <a:r>
              <a:rPr lang="en-US" sz="1200" u="sng" dirty="0">
                <a:latin typeface="Roboto"/>
                <a:ea typeface="Roboto"/>
                <a:cs typeface="Arial"/>
              </a:rPr>
              <a:t>Instructions</a:t>
            </a:r>
            <a:r>
              <a:rPr lang="en-US" sz="1200" dirty="0">
                <a:latin typeface="Roboto"/>
                <a:ea typeface="Roboto"/>
                <a:cs typeface="Arial"/>
              </a:rPr>
              <a:t>: You are an archaeologist making a </a:t>
            </a:r>
            <a:r>
              <a:rPr lang="en-US" sz="1200" b="1" dirty="0">
                <a:latin typeface="Roboto"/>
                <a:ea typeface="Roboto"/>
                <a:cs typeface="Arial"/>
              </a:rPr>
              <a:t>discovery</a:t>
            </a:r>
            <a:r>
              <a:rPr lang="en-US" sz="1200" dirty="0">
                <a:latin typeface="Roboto"/>
                <a:ea typeface="Roboto"/>
                <a:cs typeface="Arial"/>
              </a:rPr>
              <a:t>. Each person should take turns sharing what item they </a:t>
            </a:r>
            <a:r>
              <a:rPr lang="en-US" sz="1200" b="1" dirty="0">
                <a:latin typeface="Roboto"/>
                <a:ea typeface="Roboto"/>
                <a:cs typeface="Arial"/>
              </a:rPr>
              <a:t>excavated</a:t>
            </a:r>
            <a:r>
              <a:rPr lang="en-US" sz="1200" dirty="0">
                <a:latin typeface="Roboto"/>
                <a:ea typeface="Roboto"/>
                <a:cs typeface="Arial"/>
              </a:rPr>
              <a:t>.</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Activity</a:t>
            </a:r>
            <a:r>
              <a:rPr lang="en-US" sz="1200" dirty="0">
                <a:latin typeface="Roboto"/>
                <a:ea typeface="Roboto"/>
                <a:cs typeface="Arial"/>
              </a:rPr>
              <a:t>: </a:t>
            </a:r>
            <a:r>
              <a:rPr lang="en-US" sz="1200" dirty="0">
                <a:latin typeface="Roboto" panose="02000000000000000000" pitchFamily="2" charset="0"/>
                <a:ea typeface="Roboto" panose="02000000000000000000" pitchFamily="2" charset="0"/>
                <a:cs typeface="Arial"/>
              </a:rPr>
              <a:t>Use the Six Bricks to build an item you have </a:t>
            </a:r>
            <a:r>
              <a:rPr lang="en-US" sz="1200" b="1" dirty="0">
                <a:latin typeface="Roboto" panose="02000000000000000000" pitchFamily="2" charset="0"/>
                <a:ea typeface="Roboto" panose="02000000000000000000" pitchFamily="2" charset="0"/>
                <a:cs typeface="Arial"/>
              </a:rPr>
              <a:t>unburied</a:t>
            </a:r>
            <a:r>
              <a:rPr lang="en-US" sz="1200" dirty="0">
                <a:latin typeface="Roboto" panose="02000000000000000000" pitchFamily="2" charset="0"/>
                <a:ea typeface="Roboto" panose="02000000000000000000" pitchFamily="2" charset="0"/>
                <a:cs typeface="Arial"/>
              </a:rPr>
              <a:t> and share where you found it.</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Discussion Questions</a:t>
            </a:r>
            <a:r>
              <a:rPr lang="en-US" sz="1200" dirty="0">
                <a:latin typeface="Roboto"/>
                <a:ea typeface="Roboto"/>
                <a:cs typeface="Arial"/>
              </a:rPr>
              <a:t>: </a:t>
            </a:r>
            <a:r>
              <a:rPr lang="en-US" sz="1200" dirty="0">
                <a:latin typeface="Roboto" panose="02000000000000000000" pitchFamily="2" charset="0"/>
                <a:ea typeface="Roboto" panose="02000000000000000000" pitchFamily="2" charset="0"/>
                <a:cs typeface="Arial"/>
              </a:rPr>
              <a:t>What kinds of items are found buried in the ground? </a:t>
            </a:r>
            <a:r>
              <a:rPr lang="en-US" sz="1200" dirty="0">
                <a:latin typeface="Roboto"/>
                <a:ea typeface="Roboto"/>
                <a:cs typeface="Arial"/>
              </a:rPr>
              <a:t>What tools would you use to excavate them? </a:t>
            </a:r>
            <a:endParaRPr lang="en-US" sz="1200" dirty="0">
              <a:latin typeface="Roboto" panose="02000000000000000000" pitchFamily="2" charset="0"/>
              <a:ea typeface="Roboto"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a:ea typeface="Roboto"/>
                <a:cs typeface="Arial"/>
              </a:rPr>
              <a:t>Activity Log</a:t>
            </a:r>
            <a:r>
              <a:rPr lang="en-US" sz="1200" dirty="0">
                <a:latin typeface="Roboto"/>
                <a:ea typeface="Roboto"/>
                <a:cs typeface="Arial"/>
              </a:rPr>
              <a:t>: List what items you found in your excavation and what tools you used.</a:t>
            </a:r>
          </a:p>
        </p:txBody>
      </p:sp>
      <p:sp>
        <p:nvSpPr>
          <p:cNvPr id="16" name="Rectangle: Rounded Corners 15">
            <a:extLst>
              <a:ext uri="{FF2B5EF4-FFF2-40B4-BE49-F238E27FC236}">
                <a16:creationId xmlns:a16="http://schemas.microsoft.com/office/drawing/2014/main" id="{BDF90CF3-F38A-62FB-E3E2-F3FD93C28CEA}"/>
              </a:ext>
            </a:extLst>
          </p:cNvPr>
          <p:cNvSpPr/>
          <p:nvPr/>
        </p:nvSpPr>
        <p:spPr>
          <a:xfrm>
            <a:off x="90153" y="119636"/>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09FA720-F166-E4EA-2832-A4EA897BCC3B}"/>
              </a:ext>
            </a:extLst>
          </p:cNvPr>
          <p:cNvSpPr txBox="1"/>
          <p:nvPr/>
        </p:nvSpPr>
        <p:spPr>
          <a:xfrm>
            <a:off x="199881" y="1202750"/>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1</a:t>
            </a:r>
          </a:p>
        </p:txBody>
      </p:sp>
      <p:sp>
        <p:nvSpPr>
          <p:cNvPr id="19" name="TextBox 18">
            <a:extLst>
              <a:ext uri="{FF2B5EF4-FFF2-40B4-BE49-F238E27FC236}">
                <a16:creationId xmlns:a16="http://schemas.microsoft.com/office/drawing/2014/main" id="{CE8EB57D-2AEA-58F1-574C-8DC5F8F337A0}"/>
              </a:ext>
            </a:extLst>
          </p:cNvPr>
          <p:cNvSpPr txBox="1"/>
          <p:nvPr/>
        </p:nvSpPr>
        <p:spPr>
          <a:xfrm>
            <a:off x="273283" y="1584360"/>
            <a:ext cx="4312503" cy="2677656"/>
          </a:xfrm>
          <a:prstGeom prst="rect">
            <a:avLst/>
          </a:prstGeom>
          <a:noFill/>
        </p:spPr>
        <p:txBody>
          <a:bodyPr wrap="square" lIns="91440" tIns="45720" rIns="91440" bIns="45720" rtlCol="0" anchor="t">
            <a:spAutoFit/>
          </a:bodyPr>
          <a:lstStyle/>
          <a:p>
            <a:r>
              <a:rPr lang="en-US" sz="1200" u="sng" dirty="0">
                <a:latin typeface="Roboto" panose="02000000000000000000" pitchFamily="2" charset="0"/>
                <a:ea typeface="Roboto" panose="02000000000000000000" pitchFamily="2" charset="0"/>
                <a:cs typeface="Arial"/>
              </a:rPr>
              <a:t>Instructions</a:t>
            </a:r>
            <a:r>
              <a:rPr lang="en-US" sz="1200" dirty="0">
                <a:latin typeface="Roboto" panose="02000000000000000000" pitchFamily="2" charset="0"/>
                <a:ea typeface="Roboto" panose="02000000000000000000" pitchFamily="2" charset="0"/>
                <a:cs typeface="Arial"/>
              </a:rPr>
              <a:t>: Play a game. Each person should take turns describing how they are </a:t>
            </a:r>
            <a:r>
              <a:rPr lang="en-US" sz="1200" b="1" dirty="0">
                <a:latin typeface="Roboto" panose="02000000000000000000" pitchFamily="2" charset="0"/>
                <a:ea typeface="Roboto" panose="02000000000000000000" pitchFamily="2" charset="0"/>
                <a:cs typeface="Arial"/>
              </a:rPr>
              <a:t>archaeologists</a:t>
            </a:r>
            <a:r>
              <a:rPr lang="en-US" sz="1200" dirty="0">
                <a:latin typeface="Roboto" panose="02000000000000000000" pitchFamily="2" charset="0"/>
                <a:ea typeface="Roboto" panose="02000000000000000000" pitchFamily="2" charset="0"/>
                <a:cs typeface="Arial"/>
              </a:rPr>
              <a:t> and are using </a:t>
            </a:r>
            <a:r>
              <a:rPr lang="en-US" sz="1200" b="1" dirty="0">
                <a:latin typeface="Roboto" panose="02000000000000000000" pitchFamily="2" charset="0"/>
                <a:ea typeface="Roboto" panose="02000000000000000000" pitchFamily="2" charset="0"/>
                <a:cs typeface="Arial"/>
              </a:rPr>
              <a:t>tools</a:t>
            </a:r>
            <a:r>
              <a:rPr lang="en-US" sz="1200" dirty="0">
                <a:latin typeface="Roboto" panose="02000000000000000000" pitchFamily="2" charset="0"/>
                <a:ea typeface="Roboto" panose="02000000000000000000" pitchFamily="2" charset="0"/>
                <a:cs typeface="Arial"/>
              </a:rPr>
              <a:t> while at a </a:t>
            </a:r>
            <a:r>
              <a:rPr lang="en-US" sz="1200" b="1" dirty="0">
                <a:latin typeface="Roboto" panose="02000000000000000000" pitchFamily="2" charset="0"/>
                <a:ea typeface="Roboto" panose="02000000000000000000" pitchFamily="2" charset="0"/>
                <a:cs typeface="Arial"/>
              </a:rPr>
              <a:t>dig site</a:t>
            </a:r>
            <a:r>
              <a:rPr lang="en-US" sz="1200" dirty="0">
                <a:latin typeface="Roboto" panose="02000000000000000000" pitchFamily="2" charset="0"/>
                <a:ea typeface="Roboto" panose="02000000000000000000" pitchFamily="2" charset="0"/>
                <a:cs typeface="Arial"/>
              </a:rPr>
              <a:t>.</a:t>
            </a:r>
          </a:p>
          <a:p>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a:rPr>
              <a:t>Activity</a:t>
            </a:r>
            <a:r>
              <a:rPr lang="en-US" sz="1200" dirty="0">
                <a:latin typeface="Roboto" panose="02000000000000000000" pitchFamily="2" charset="0"/>
                <a:ea typeface="Roboto" panose="02000000000000000000" pitchFamily="2" charset="0"/>
                <a:cs typeface="Arial"/>
              </a:rPr>
              <a:t>: Use the Six Bricks or other materials and build a </a:t>
            </a:r>
            <a:r>
              <a:rPr lang="en-US" sz="1200" b="1" dirty="0">
                <a:latin typeface="Roboto" panose="02000000000000000000" pitchFamily="2" charset="0"/>
                <a:ea typeface="Roboto" panose="02000000000000000000" pitchFamily="2" charset="0"/>
                <a:cs typeface="Arial"/>
              </a:rPr>
              <a:t>dig site</a:t>
            </a:r>
            <a:r>
              <a:rPr lang="en-US" sz="1200" dirty="0">
                <a:latin typeface="Roboto" panose="02000000000000000000" pitchFamily="2" charset="0"/>
                <a:ea typeface="Roboto" panose="02000000000000000000" pitchFamily="2" charset="0"/>
                <a:cs typeface="Arial"/>
              </a:rPr>
              <a:t>. Everyone guesses what kind of site it is until someone gets it right. </a:t>
            </a:r>
          </a:p>
          <a:p>
            <a:endParaRPr lang="en-US" sz="1200" dirty="0">
              <a:latin typeface="Roboto" panose="02000000000000000000" pitchFamily="2" charset="0"/>
              <a:ea typeface="Roboto" panose="02000000000000000000" pitchFamily="2" charset="0"/>
              <a:cs typeface="Arial"/>
            </a:endParaRPr>
          </a:p>
          <a:p>
            <a:r>
              <a:rPr lang="en-US" sz="1200" u="sng" dirty="0">
                <a:latin typeface="Roboto" panose="02000000000000000000" pitchFamily="2" charset="0"/>
                <a:ea typeface="Roboto" panose="02000000000000000000" pitchFamily="2" charset="0"/>
                <a:cs typeface="Arial"/>
              </a:rPr>
              <a:t>Discussion Questions</a:t>
            </a:r>
            <a:r>
              <a:rPr lang="en-US" sz="1200" dirty="0">
                <a:latin typeface="Roboto" panose="02000000000000000000" pitchFamily="2" charset="0"/>
                <a:ea typeface="Roboto" panose="02000000000000000000" pitchFamily="2" charset="0"/>
                <a:cs typeface="Arial"/>
              </a:rPr>
              <a:t>: What is your favorite dig site built or what tools would you use to uncover the dig site? Everyone takes a turn to answer.</a:t>
            </a:r>
          </a:p>
          <a:p>
            <a:endParaRPr lang="en-US" sz="1200" dirty="0">
              <a:latin typeface="Roboto" panose="02000000000000000000" pitchFamily="2" charset="0"/>
              <a:ea typeface="Roboto" panose="02000000000000000000" pitchFamily="2" charset="0"/>
              <a:cs typeface="Arial"/>
            </a:endParaRPr>
          </a:p>
          <a:p>
            <a:pPr lvl="1"/>
            <a:r>
              <a:rPr lang="en-US" sz="1200" u="sng" dirty="0">
                <a:latin typeface="Roboto" panose="02000000000000000000" pitchFamily="2" charset="0"/>
                <a:ea typeface="Roboto" panose="02000000000000000000" pitchFamily="2" charset="0"/>
                <a:cs typeface="Arial" panose="020B0604020202020204" pitchFamily="34" charset="0"/>
              </a:rPr>
              <a:t>Activity Log</a:t>
            </a:r>
            <a:r>
              <a:rPr lang="en-US" sz="1200" b="1" dirty="0">
                <a:latin typeface="Roboto" panose="02000000000000000000" pitchFamily="2" charset="0"/>
                <a:ea typeface="Roboto" panose="02000000000000000000" pitchFamily="2" charset="0"/>
                <a:cs typeface="Arial" panose="020B0604020202020204" pitchFamily="34" charset="0"/>
              </a:rPr>
              <a:t>: </a:t>
            </a:r>
            <a:r>
              <a:rPr lang="en-US" sz="1200" dirty="0">
                <a:latin typeface="Roboto" panose="02000000000000000000" pitchFamily="2" charset="0"/>
                <a:ea typeface="Roboto" panose="02000000000000000000" pitchFamily="2" charset="0"/>
                <a:cs typeface="Arial" panose="020B0604020202020204" pitchFamily="34" charset="0"/>
              </a:rPr>
              <a:t>Write down what was at your dig site and which tools you used to uncover it.</a:t>
            </a:r>
          </a:p>
        </p:txBody>
      </p:sp>
      <p:pic>
        <p:nvPicPr>
          <p:cNvPr id="22" name="Picture 21" descr="Graphical user interface&#10;&#10;Description automatically generated with low confidence">
            <a:extLst>
              <a:ext uri="{FF2B5EF4-FFF2-40B4-BE49-F238E27FC236}">
                <a16:creationId xmlns:a16="http://schemas.microsoft.com/office/drawing/2014/main" id="{9201689F-B7BB-F7C2-F61A-C6B474E0996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99881" y="232232"/>
            <a:ext cx="3691127" cy="857922"/>
          </a:xfrm>
          <a:prstGeom prst="rect">
            <a:avLst/>
          </a:prstGeom>
        </p:spPr>
      </p:pic>
      <p:pic>
        <p:nvPicPr>
          <p:cNvPr id="24" name="Picture 23" descr="Graphical user interface&#10;&#10;Description automatically generated with low confidence">
            <a:extLst>
              <a:ext uri="{FF2B5EF4-FFF2-40B4-BE49-F238E27FC236}">
                <a16:creationId xmlns:a16="http://schemas.microsoft.com/office/drawing/2014/main" id="{BA8BFC70-E068-53EE-9064-C47B772BA76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99881" y="4947331"/>
            <a:ext cx="3691127" cy="857922"/>
          </a:xfrm>
          <a:prstGeom prst="rect">
            <a:avLst/>
          </a:prstGeom>
        </p:spPr>
      </p:pic>
      <p:sp>
        <p:nvSpPr>
          <p:cNvPr id="2" name="TextBox 1">
            <a:extLst>
              <a:ext uri="{FF2B5EF4-FFF2-40B4-BE49-F238E27FC236}">
                <a16:creationId xmlns:a16="http://schemas.microsoft.com/office/drawing/2014/main" id="{6DC750D2-7C61-00E7-C45F-7A08712554B0}"/>
              </a:ext>
            </a:extLst>
          </p:cNvPr>
          <p:cNvSpPr txBox="1"/>
          <p:nvPr/>
        </p:nvSpPr>
        <p:spPr>
          <a:xfrm>
            <a:off x="4727868" y="3210352"/>
            <a:ext cx="1856849" cy="953453"/>
          </a:xfrm>
          <a:prstGeom prst="roundRect">
            <a:avLst/>
          </a:prstGeom>
          <a:solidFill>
            <a:srgbClr val="E5AE32"/>
          </a:solidFill>
          <a:effectLst/>
        </p:spPr>
        <p:txBody>
          <a:bodyPr wrap="square" rtlCol="0">
            <a:spAutoFit/>
          </a:bodyPr>
          <a:lstStyle/>
          <a:p>
            <a:pPr algn="ctr"/>
            <a:r>
              <a:rPr lang="en-US" sz="1400" b="1" u="sng"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dirty="0">
                <a:latin typeface="Roboto" panose="02000000000000000000" pitchFamily="2" charset="0"/>
                <a:ea typeface="Roboto" panose="02000000000000000000" pitchFamily="2" charset="0"/>
              </a:rPr>
              <a:t>We will </a:t>
            </a:r>
            <a:r>
              <a:rPr lang="en-US" sz="1200" b="1" u="sng" dirty="0">
                <a:latin typeface="Roboto" panose="02000000000000000000" pitchFamily="2" charset="0"/>
                <a:ea typeface="Roboto" panose="02000000000000000000" pitchFamily="2" charset="0"/>
              </a:rPr>
              <a:t>wonder and question</a:t>
            </a:r>
            <a:r>
              <a:rPr lang="en-US" sz="1200" b="1"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during this activity.</a:t>
            </a:r>
          </a:p>
        </p:txBody>
      </p:sp>
      <p:pic>
        <p:nvPicPr>
          <p:cNvPr id="10" name="Picture 9" descr="A purple pencil with pink eraser&#10;&#10;Description automatically generated">
            <a:extLst>
              <a:ext uri="{FF2B5EF4-FFF2-40B4-BE49-F238E27FC236}">
                <a16:creationId xmlns:a16="http://schemas.microsoft.com/office/drawing/2014/main" id="{5B4EEBAD-3078-D0F2-6804-AF2B7FC8F26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399329" y="3726118"/>
            <a:ext cx="239091" cy="548640"/>
          </a:xfrm>
          <a:prstGeom prst="rect">
            <a:avLst/>
          </a:prstGeom>
        </p:spPr>
      </p:pic>
      <p:pic>
        <p:nvPicPr>
          <p:cNvPr id="5" name="Picture 4" descr="A purple pencil with pink eraser&#10;&#10;Description automatically generated">
            <a:extLst>
              <a:ext uri="{FF2B5EF4-FFF2-40B4-BE49-F238E27FC236}">
                <a16:creationId xmlns:a16="http://schemas.microsoft.com/office/drawing/2014/main" id="{D6CA52F4-71AC-19D3-56A9-5456CD636B8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399328" y="8016767"/>
            <a:ext cx="239091" cy="548640"/>
          </a:xfrm>
          <a:prstGeom prst="rect">
            <a:avLst/>
          </a:prstGeom>
        </p:spPr>
      </p:pic>
      <p:sp>
        <p:nvSpPr>
          <p:cNvPr id="8" name="TextBox 7">
            <a:extLst>
              <a:ext uri="{FF2B5EF4-FFF2-40B4-BE49-F238E27FC236}">
                <a16:creationId xmlns:a16="http://schemas.microsoft.com/office/drawing/2014/main" id="{D9543465-9BF1-3C1C-FC4A-5458A18B448E}"/>
              </a:ext>
            </a:extLst>
          </p:cNvPr>
          <p:cNvSpPr txBox="1"/>
          <p:nvPr/>
        </p:nvSpPr>
        <p:spPr>
          <a:xfrm>
            <a:off x="4761866" y="7903962"/>
            <a:ext cx="1840992" cy="953453"/>
          </a:xfrm>
          <a:prstGeom prst="roundRect">
            <a:avLst/>
          </a:prstGeom>
          <a:solidFill>
            <a:srgbClr val="E5AE32"/>
          </a:solidFill>
        </p:spPr>
        <p:txBody>
          <a:bodyPr wrap="square" rtlCol="0">
            <a:spAutoFit/>
          </a:bodyPr>
          <a:lstStyle/>
          <a:p>
            <a:pPr algn="ctr"/>
            <a:r>
              <a:rPr lang="en-US" sz="1400" b="1" u="sng"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dirty="0">
                <a:latin typeface="Roboto" panose="02000000000000000000" pitchFamily="2" charset="0"/>
                <a:ea typeface="Roboto" panose="02000000000000000000" pitchFamily="2" charset="0"/>
              </a:rPr>
              <a:t>We will </a:t>
            </a:r>
            <a:r>
              <a:rPr lang="en-US" sz="1200" b="1" u="sng" dirty="0">
                <a:latin typeface="Roboto" panose="02000000000000000000" pitchFamily="2" charset="0"/>
                <a:ea typeface="Roboto" panose="02000000000000000000" pitchFamily="2" charset="0"/>
              </a:rPr>
              <a:t>apply knowledge </a:t>
            </a:r>
            <a:r>
              <a:rPr lang="en-US" sz="1200" dirty="0">
                <a:latin typeface="Roboto" panose="02000000000000000000" pitchFamily="2" charset="0"/>
                <a:ea typeface="Roboto" panose="02000000000000000000" pitchFamily="2" charset="0"/>
              </a:rPr>
              <a:t>during this activity.</a:t>
            </a:r>
          </a:p>
        </p:txBody>
      </p:sp>
      <p:pic>
        <p:nvPicPr>
          <p:cNvPr id="20" name="Picture 19" descr="A yellow square with a red triangle and a blue star on it&#10;&#10;AI-generated content may be incorrect.">
            <a:extLst>
              <a:ext uri="{FF2B5EF4-FFF2-40B4-BE49-F238E27FC236}">
                <a16:creationId xmlns:a16="http://schemas.microsoft.com/office/drawing/2014/main" id="{BC94E0E5-0356-43B7-C2C2-7DC25C6673D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79390" y="232232"/>
            <a:ext cx="914400" cy="914400"/>
          </a:xfrm>
          <a:prstGeom prst="rect">
            <a:avLst/>
          </a:prstGeom>
        </p:spPr>
      </p:pic>
      <p:pic>
        <p:nvPicPr>
          <p:cNvPr id="21" name="Picture 20" descr="A yellow square with a red triangle and a blue star on it&#10;&#10;AI-generated content may be incorrect.">
            <a:extLst>
              <a:ext uri="{FF2B5EF4-FFF2-40B4-BE49-F238E27FC236}">
                <a16:creationId xmlns:a16="http://schemas.microsoft.com/office/drawing/2014/main" id="{B09EEC4D-E0E4-016D-6B3C-E6EF4A930DB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40636" y="4874115"/>
            <a:ext cx="914400" cy="914400"/>
          </a:xfrm>
          <a:prstGeom prst="rect">
            <a:avLst/>
          </a:prstGeom>
        </p:spPr>
      </p:pic>
      <p:pic>
        <p:nvPicPr>
          <p:cNvPr id="6" name="Picture 5" descr="A toy figurine of a child holding a shovel&#10;&#10;AI-generated content may be incorrect.">
            <a:extLst>
              <a:ext uri="{FF2B5EF4-FFF2-40B4-BE49-F238E27FC236}">
                <a16:creationId xmlns:a16="http://schemas.microsoft.com/office/drawing/2014/main" id="{27B5722C-BD96-7642-5F58-A1B6C65969D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015304" y="1014193"/>
            <a:ext cx="1421781" cy="1969353"/>
          </a:xfrm>
          <a:prstGeom prst="rect">
            <a:avLst/>
          </a:prstGeom>
        </p:spPr>
      </p:pic>
      <p:pic>
        <p:nvPicPr>
          <p:cNvPr id="9" name="Picture 8" descr="A toy building blocks in a square shape&#10;&#10;AI-generated content may be incorrect.">
            <a:extLst>
              <a:ext uri="{FF2B5EF4-FFF2-40B4-BE49-F238E27FC236}">
                <a16:creationId xmlns:a16="http://schemas.microsoft.com/office/drawing/2014/main" id="{4CD16F04-DA2C-2B51-6F39-E30EB5D8D1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707006" y="6108021"/>
            <a:ext cx="2039979" cy="1550222"/>
          </a:xfrm>
          <a:prstGeom prst="rect">
            <a:avLst/>
          </a:prstGeom>
        </p:spPr>
      </p:pic>
    </p:spTree>
    <p:extLst>
      <p:ext uri="{BB962C8B-B14F-4D97-AF65-F5344CB8AC3E}">
        <p14:creationId xmlns:p14="http://schemas.microsoft.com/office/powerpoint/2010/main" val="253621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6EECCD-DB1E-C82E-AEC6-425EBF61D44E}"/>
              </a:ext>
            </a:extLst>
          </p:cNvPr>
          <p:cNvSpPr/>
          <p:nvPr/>
        </p:nvSpPr>
        <p:spPr>
          <a:xfrm>
            <a:off x="90153" y="4818124"/>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E8DA69-2F00-3FCD-FD85-A6CEB7D9240D}"/>
              </a:ext>
            </a:extLst>
          </p:cNvPr>
          <p:cNvSpPr txBox="1"/>
          <p:nvPr/>
        </p:nvSpPr>
        <p:spPr>
          <a:xfrm>
            <a:off x="199881" y="5868378"/>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4</a:t>
            </a:r>
          </a:p>
        </p:txBody>
      </p:sp>
      <p:sp>
        <p:nvSpPr>
          <p:cNvPr id="13" name="TextBox 12">
            <a:extLst>
              <a:ext uri="{FF2B5EF4-FFF2-40B4-BE49-F238E27FC236}">
                <a16:creationId xmlns:a16="http://schemas.microsoft.com/office/drawing/2014/main" id="{1E008B68-47C5-5B66-F134-376391EB773E}"/>
              </a:ext>
            </a:extLst>
          </p:cNvPr>
          <p:cNvSpPr txBox="1"/>
          <p:nvPr/>
        </p:nvSpPr>
        <p:spPr>
          <a:xfrm>
            <a:off x="281117" y="6300835"/>
            <a:ext cx="4158536" cy="2677656"/>
          </a:xfrm>
          <a:prstGeom prst="rect">
            <a:avLst/>
          </a:prstGeom>
          <a:noFill/>
        </p:spPr>
        <p:txBody>
          <a:bodyPr wrap="square" lIns="91440" tIns="45720" rIns="91440" bIns="45720" rtlCol="0" anchor="t">
            <a:spAutoFit/>
          </a:bodyPr>
          <a:lstStyle/>
          <a:p>
            <a:r>
              <a:rPr lang="en-US" sz="1200" u="sng" dirty="0">
                <a:latin typeface="Roboto"/>
                <a:ea typeface="Roboto"/>
                <a:cs typeface="Arial"/>
              </a:rPr>
              <a:t>Instructions</a:t>
            </a:r>
            <a:r>
              <a:rPr lang="en-US" sz="1200" dirty="0">
                <a:latin typeface="Roboto"/>
                <a:ea typeface="Roboto"/>
                <a:cs typeface="Arial"/>
              </a:rPr>
              <a:t>: Once an </a:t>
            </a:r>
            <a:r>
              <a:rPr lang="en-US" sz="1200" b="1" dirty="0">
                <a:latin typeface="Roboto"/>
                <a:ea typeface="Roboto"/>
                <a:cs typeface="Arial"/>
              </a:rPr>
              <a:t>artifact</a:t>
            </a:r>
            <a:r>
              <a:rPr lang="en-US" sz="1200" dirty="0">
                <a:latin typeface="Roboto"/>
                <a:ea typeface="Roboto"/>
                <a:cs typeface="Arial"/>
              </a:rPr>
              <a:t> is found, information should be recorded about where it was found and details about what it looks like, so others learn about it. It also helps with </a:t>
            </a:r>
            <a:r>
              <a:rPr lang="en-US" sz="1200" b="1" dirty="0">
                <a:latin typeface="Roboto"/>
                <a:ea typeface="Roboto"/>
                <a:cs typeface="Arial"/>
              </a:rPr>
              <a:t>sorting</a:t>
            </a:r>
            <a:r>
              <a:rPr lang="en-US" sz="1200" dirty="0">
                <a:latin typeface="Roboto"/>
                <a:ea typeface="Roboto"/>
                <a:cs typeface="Arial"/>
              </a:rPr>
              <a:t> and comparing it to other artifacts. </a:t>
            </a:r>
            <a:endParaRPr lang="en-US" sz="1200" dirty="0">
              <a:latin typeface="Roboto" panose="02000000000000000000" pitchFamily="2" charset="0"/>
              <a:ea typeface="Roboto"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Activity</a:t>
            </a:r>
            <a:r>
              <a:rPr lang="en-US" sz="1200" dirty="0">
                <a:latin typeface="Roboto"/>
                <a:ea typeface="Roboto"/>
                <a:cs typeface="Arial"/>
              </a:rPr>
              <a:t>: As a family, use your Six Bricks or other materials and sort them by different categories – size, color, shape, etc.</a:t>
            </a:r>
            <a:endParaRPr lang="en-US" sz="1200" dirty="0">
              <a:latin typeface="Roboto" panose="02000000000000000000" pitchFamily="2" charset="0"/>
              <a:ea typeface="Roboto"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Discussion Questions</a:t>
            </a:r>
            <a:r>
              <a:rPr lang="en-US" sz="1200" dirty="0">
                <a:latin typeface="Roboto"/>
                <a:ea typeface="Roboto"/>
                <a:cs typeface="Arial"/>
              </a:rPr>
              <a:t>: What are the different ways you can organize things you find?  </a:t>
            </a:r>
            <a:endParaRPr lang="en-US" sz="1200" dirty="0">
              <a:latin typeface="Roboto" panose="02000000000000000000" pitchFamily="2" charset="0"/>
              <a:ea typeface="Roboto"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a:ea typeface="Roboto"/>
                <a:cs typeface="Arial"/>
              </a:rPr>
              <a:t>Activity Log</a:t>
            </a:r>
            <a:r>
              <a:rPr lang="en-US" sz="1200" dirty="0">
                <a:latin typeface="Roboto"/>
                <a:ea typeface="Roboto"/>
                <a:cs typeface="Arial"/>
              </a:rPr>
              <a:t>: Write down one way you organized your artifacts. </a:t>
            </a:r>
          </a:p>
        </p:txBody>
      </p:sp>
      <p:sp>
        <p:nvSpPr>
          <p:cNvPr id="16" name="Rectangle: Rounded Corners 15">
            <a:extLst>
              <a:ext uri="{FF2B5EF4-FFF2-40B4-BE49-F238E27FC236}">
                <a16:creationId xmlns:a16="http://schemas.microsoft.com/office/drawing/2014/main" id="{AA54C13E-361B-438E-7F5A-1CE7036827EF}"/>
              </a:ext>
            </a:extLst>
          </p:cNvPr>
          <p:cNvSpPr/>
          <p:nvPr/>
        </p:nvSpPr>
        <p:spPr>
          <a:xfrm>
            <a:off x="90153" y="173413"/>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45874CB-8C84-D712-81BB-7D9E662D08A9}"/>
              </a:ext>
            </a:extLst>
          </p:cNvPr>
          <p:cNvSpPr txBox="1"/>
          <p:nvPr/>
        </p:nvSpPr>
        <p:spPr>
          <a:xfrm>
            <a:off x="199881" y="1293241"/>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3</a:t>
            </a:r>
          </a:p>
        </p:txBody>
      </p:sp>
      <p:sp>
        <p:nvSpPr>
          <p:cNvPr id="19" name="TextBox 18">
            <a:extLst>
              <a:ext uri="{FF2B5EF4-FFF2-40B4-BE49-F238E27FC236}">
                <a16:creationId xmlns:a16="http://schemas.microsoft.com/office/drawing/2014/main" id="{A09A748E-A747-824A-35D4-737EB2D5A22E}"/>
              </a:ext>
            </a:extLst>
          </p:cNvPr>
          <p:cNvSpPr txBox="1"/>
          <p:nvPr/>
        </p:nvSpPr>
        <p:spPr>
          <a:xfrm>
            <a:off x="265960" y="1662573"/>
            <a:ext cx="4402672" cy="2492990"/>
          </a:xfrm>
          <a:prstGeom prst="rect">
            <a:avLst/>
          </a:prstGeom>
          <a:noFill/>
        </p:spPr>
        <p:txBody>
          <a:bodyPr wrap="square" rtlCol="0">
            <a:spAutoFit/>
          </a:bodyPr>
          <a:lstStyle/>
          <a:p>
            <a:r>
              <a:rPr lang="en-US" sz="1200" u="sng" dirty="0">
                <a:latin typeface="Roboto" panose="02000000000000000000" pitchFamily="2" charset="0"/>
                <a:ea typeface="Roboto" panose="02000000000000000000" pitchFamily="2" charset="0"/>
                <a:cs typeface="Arial" panose="020B0604020202020204" pitchFamily="34" charset="0"/>
              </a:rPr>
              <a:t>Instructions</a:t>
            </a:r>
            <a:r>
              <a:rPr lang="en-US" sz="1200" dirty="0">
                <a:latin typeface="Roboto" panose="02000000000000000000" pitchFamily="2" charset="0"/>
                <a:ea typeface="Roboto" panose="02000000000000000000" pitchFamily="2" charset="0"/>
                <a:cs typeface="Arial" panose="020B0604020202020204" pitchFamily="34" charset="0"/>
              </a:rPr>
              <a:t>: </a:t>
            </a:r>
            <a:r>
              <a:rPr lang="en-US" sz="1200" b="1" dirty="0">
                <a:latin typeface="Roboto" panose="02000000000000000000" pitchFamily="2" charset="0"/>
                <a:ea typeface="Roboto" panose="02000000000000000000" pitchFamily="2" charset="0"/>
                <a:cs typeface="Arial" panose="020B0604020202020204" pitchFamily="34" charset="0"/>
              </a:rPr>
              <a:t>Maps</a:t>
            </a:r>
            <a:r>
              <a:rPr lang="en-US" sz="1200" dirty="0">
                <a:latin typeface="Roboto" panose="02000000000000000000" pitchFamily="2" charset="0"/>
                <a:ea typeface="Roboto" panose="02000000000000000000" pitchFamily="2" charset="0"/>
                <a:cs typeface="Arial" panose="020B0604020202020204" pitchFamily="34" charset="0"/>
              </a:rPr>
              <a:t> are used by archaeologists to record where </a:t>
            </a:r>
            <a:r>
              <a:rPr lang="en-US" sz="1200" b="1" dirty="0">
                <a:latin typeface="Roboto" panose="02000000000000000000" pitchFamily="2" charset="0"/>
                <a:ea typeface="Roboto" panose="02000000000000000000" pitchFamily="2" charset="0"/>
                <a:cs typeface="Arial" panose="020B0604020202020204" pitchFamily="34" charset="0"/>
              </a:rPr>
              <a:t>artifacts</a:t>
            </a:r>
            <a:r>
              <a:rPr lang="en-US" sz="1200" dirty="0">
                <a:latin typeface="Roboto" panose="02000000000000000000" pitchFamily="2" charset="0"/>
                <a:ea typeface="Roboto" panose="02000000000000000000" pitchFamily="2" charset="0"/>
                <a:cs typeface="Arial" panose="020B0604020202020204" pitchFamily="34" charset="0"/>
              </a:rPr>
              <a:t> are found at a dig site. They will often stick </a:t>
            </a:r>
            <a:r>
              <a:rPr lang="en-US" sz="1200" b="1" dirty="0">
                <a:latin typeface="Roboto" panose="02000000000000000000" pitchFamily="2" charset="0"/>
                <a:ea typeface="Roboto" panose="02000000000000000000" pitchFamily="2" charset="0"/>
                <a:cs typeface="Arial" panose="020B0604020202020204" pitchFamily="34" charset="0"/>
              </a:rPr>
              <a:t>flags</a:t>
            </a:r>
            <a:r>
              <a:rPr lang="en-US" sz="1200" dirty="0">
                <a:latin typeface="Roboto" panose="02000000000000000000" pitchFamily="2" charset="0"/>
                <a:ea typeface="Roboto" panose="02000000000000000000" pitchFamily="2" charset="0"/>
                <a:cs typeface="Arial" panose="020B0604020202020204" pitchFamily="34" charset="0"/>
              </a:rPr>
              <a:t> into the ground to mark these artifacts. </a:t>
            </a:r>
          </a:p>
          <a:p>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Activity</a:t>
            </a:r>
            <a:r>
              <a:rPr lang="en-US" sz="1200" dirty="0">
                <a:latin typeface="Roboto" panose="02000000000000000000" pitchFamily="2" charset="0"/>
                <a:ea typeface="Roboto" panose="02000000000000000000" pitchFamily="2" charset="0"/>
                <a:cs typeface="Arial" panose="020B0604020202020204" pitchFamily="34" charset="0"/>
              </a:rPr>
              <a:t>: Use your Six Bricks or other materials to create a map or some flags just like archaeologists use.</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Discussion Questions</a:t>
            </a:r>
            <a:r>
              <a:rPr lang="en-US" sz="1200" dirty="0">
                <a:latin typeface="Roboto" panose="02000000000000000000" pitchFamily="2" charset="0"/>
                <a:ea typeface="Roboto" panose="02000000000000000000" pitchFamily="2" charset="0"/>
                <a:cs typeface="Arial" panose="020B0604020202020204" pitchFamily="34" charset="0"/>
              </a:rPr>
              <a:t>: What is your map of? What do your flags look like? Did you want different kinds of flags for different artifacts? </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panose="02000000000000000000" pitchFamily="2" charset="0"/>
                <a:ea typeface="Roboto" panose="02000000000000000000" pitchFamily="2" charset="0"/>
                <a:cs typeface="Arial" panose="020B0604020202020204" pitchFamily="34" charset="0"/>
              </a:rPr>
              <a:t>Activity Log</a:t>
            </a:r>
            <a:r>
              <a:rPr lang="en-US" sz="1200" dirty="0">
                <a:latin typeface="Roboto" panose="02000000000000000000" pitchFamily="2" charset="0"/>
                <a:ea typeface="Roboto" panose="02000000000000000000" pitchFamily="2" charset="0"/>
                <a:cs typeface="Arial" panose="020B0604020202020204" pitchFamily="34" charset="0"/>
              </a:rPr>
              <a:t>: Write about your map and the flags you built. </a:t>
            </a:r>
          </a:p>
        </p:txBody>
      </p:sp>
      <p:pic>
        <p:nvPicPr>
          <p:cNvPr id="24" name="Picture 23" descr="Graphical user interface&#10;&#10;Description automatically generated with low confidence">
            <a:extLst>
              <a:ext uri="{FF2B5EF4-FFF2-40B4-BE49-F238E27FC236}">
                <a16:creationId xmlns:a16="http://schemas.microsoft.com/office/drawing/2014/main" id="{3F0AF9A4-8D4F-2653-450E-93A2C9FA853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81117" y="300285"/>
            <a:ext cx="3691127" cy="857922"/>
          </a:xfrm>
          <a:prstGeom prst="rect">
            <a:avLst/>
          </a:prstGeom>
        </p:spPr>
      </p:pic>
      <p:pic>
        <p:nvPicPr>
          <p:cNvPr id="26" name="Picture 25" descr="Graphical user interface&#10;&#10;Description automatically generated with low confidence">
            <a:extLst>
              <a:ext uri="{FF2B5EF4-FFF2-40B4-BE49-F238E27FC236}">
                <a16:creationId xmlns:a16="http://schemas.microsoft.com/office/drawing/2014/main" id="{FB18B772-FC0E-98FA-570E-7404C3571D8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99881" y="4947331"/>
            <a:ext cx="3691127" cy="857922"/>
          </a:xfrm>
          <a:prstGeom prst="rect">
            <a:avLst/>
          </a:prstGeom>
        </p:spPr>
      </p:pic>
      <p:sp>
        <p:nvSpPr>
          <p:cNvPr id="9" name="TextBox 8">
            <a:extLst>
              <a:ext uri="{FF2B5EF4-FFF2-40B4-BE49-F238E27FC236}">
                <a16:creationId xmlns:a16="http://schemas.microsoft.com/office/drawing/2014/main" id="{8737469D-F377-3CE5-3896-3D58B82F8586}"/>
              </a:ext>
            </a:extLst>
          </p:cNvPr>
          <p:cNvSpPr txBox="1"/>
          <p:nvPr/>
        </p:nvSpPr>
        <p:spPr>
          <a:xfrm>
            <a:off x="4765901" y="3288282"/>
            <a:ext cx="1840992" cy="953453"/>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a:t>
            </a:r>
            <a:r>
              <a:rPr lang="en-US" sz="1200" b="1" u="sng">
                <a:latin typeface="Roboto" panose="02000000000000000000" pitchFamily="2" charset="0"/>
                <a:ea typeface="Roboto" panose="02000000000000000000" pitchFamily="2" charset="0"/>
              </a:rPr>
              <a:t>apply knowledge </a:t>
            </a:r>
            <a:r>
              <a:rPr lang="en-US" sz="1200">
                <a:latin typeface="Roboto" panose="02000000000000000000" pitchFamily="2" charset="0"/>
                <a:ea typeface="Roboto" panose="02000000000000000000" pitchFamily="2" charset="0"/>
              </a:rPr>
              <a:t>during this activity.</a:t>
            </a:r>
          </a:p>
        </p:txBody>
      </p:sp>
      <p:sp>
        <p:nvSpPr>
          <p:cNvPr id="10" name="TextBox 9">
            <a:extLst>
              <a:ext uri="{FF2B5EF4-FFF2-40B4-BE49-F238E27FC236}">
                <a16:creationId xmlns:a16="http://schemas.microsoft.com/office/drawing/2014/main" id="{D73D3869-95CD-EC77-5258-2634C6D9F902}"/>
              </a:ext>
            </a:extLst>
          </p:cNvPr>
          <p:cNvSpPr txBox="1"/>
          <p:nvPr/>
        </p:nvSpPr>
        <p:spPr>
          <a:xfrm>
            <a:off x="4798076" y="8175707"/>
            <a:ext cx="1840992" cy="749141"/>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use </a:t>
            </a:r>
            <a:r>
              <a:rPr lang="en-US" sz="1200" b="1" u="sng">
                <a:latin typeface="Roboto" panose="02000000000000000000" pitchFamily="2" charset="0"/>
                <a:ea typeface="Roboto" panose="02000000000000000000" pitchFamily="2" charset="0"/>
              </a:rPr>
              <a:t>teamwork</a:t>
            </a:r>
            <a:r>
              <a:rPr lang="en-US" sz="1200">
                <a:latin typeface="Roboto" panose="02000000000000000000" pitchFamily="2" charset="0"/>
                <a:ea typeface="Roboto" panose="02000000000000000000" pitchFamily="2" charset="0"/>
              </a:rPr>
              <a:t> during this activity.</a:t>
            </a:r>
          </a:p>
        </p:txBody>
      </p:sp>
      <p:pic>
        <p:nvPicPr>
          <p:cNvPr id="2" name="Picture 1" descr="A purple pencil with pink eraser&#10;&#10;Description automatically generated">
            <a:extLst>
              <a:ext uri="{FF2B5EF4-FFF2-40B4-BE49-F238E27FC236}">
                <a16:creationId xmlns:a16="http://schemas.microsoft.com/office/drawing/2014/main" id="{7D2AF3AF-F975-6D04-65B9-FFF1C3EA684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14458" y="3589671"/>
            <a:ext cx="239091" cy="548640"/>
          </a:xfrm>
          <a:prstGeom prst="rect">
            <a:avLst/>
          </a:prstGeom>
        </p:spPr>
      </p:pic>
      <p:pic>
        <p:nvPicPr>
          <p:cNvPr id="5" name="Picture 4" descr="A purple pencil with pink eraser&#10;&#10;Description automatically generated">
            <a:extLst>
              <a:ext uri="{FF2B5EF4-FFF2-40B4-BE49-F238E27FC236}">
                <a16:creationId xmlns:a16="http://schemas.microsoft.com/office/drawing/2014/main" id="{C4707646-0A62-28CD-4E51-80BA91248830}"/>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07772" y="8430558"/>
            <a:ext cx="239091" cy="548640"/>
          </a:xfrm>
          <a:prstGeom prst="rect">
            <a:avLst/>
          </a:prstGeom>
        </p:spPr>
      </p:pic>
      <p:pic>
        <p:nvPicPr>
          <p:cNvPr id="12" name="Picture 11" descr="A yellow square with a red triangle and a blue star on it&#10;&#10;AI-generated content may be incorrect.">
            <a:extLst>
              <a:ext uri="{FF2B5EF4-FFF2-40B4-BE49-F238E27FC236}">
                <a16:creationId xmlns:a16="http://schemas.microsoft.com/office/drawing/2014/main" id="{B338A40A-CBB5-F305-72F5-1DB76A62BF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79390" y="232232"/>
            <a:ext cx="914400" cy="914400"/>
          </a:xfrm>
          <a:prstGeom prst="rect">
            <a:avLst/>
          </a:prstGeom>
        </p:spPr>
      </p:pic>
      <p:pic>
        <p:nvPicPr>
          <p:cNvPr id="14" name="Picture 13" descr="A yellow square with a red triangle and a blue star on it&#10;&#10;AI-generated content may be incorrect.">
            <a:extLst>
              <a:ext uri="{FF2B5EF4-FFF2-40B4-BE49-F238E27FC236}">
                <a16:creationId xmlns:a16="http://schemas.microsoft.com/office/drawing/2014/main" id="{64C9A7DF-F418-3679-97D9-0DBA52FCC4E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40636" y="4874115"/>
            <a:ext cx="914400" cy="914400"/>
          </a:xfrm>
          <a:prstGeom prst="rect">
            <a:avLst/>
          </a:prstGeom>
        </p:spPr>
      </p:pic>
      <p:pic>
        <p:nvPicPr>
          <p:cNvPr id="6" name="Picture 5" descr="A toy figurine of a person holding a flag&#10;&#10;AI-generated content may be incorrect.">
            <a:extLst>
              <a:ext uri="{FF2B5EF4-FFF2-40B4-BE49-F238E27FC236}">
                <a16:creationId xmlns:a16="http://schemas.microsoft.com/office/drawing/2014/main" id="{4F09A60D-C8C5-74BF-599E-8FDDDD6C03C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652663" y="993503"/>
            <a:ext cx="1986405" cy="2254197"/>
          </a:xfrm>
          <a:prstGeom prst="rect">
            <a:avLst/>
          </a:prstGeom>
        </p:spPr>
      </p:pic>
      <p:pic>
        <p:nvPicPr>
          <p:cNvPr id="7" name="Picture 6" descr="A gold scale with blue and gray objects&#10;&#10;AI-generated content may be incorrect.">
            <a:extLst>
              <a:ext uri="{FF2B5EF4-FFF2-40B4-BE49-F238E27FC236}">
                <a16:creationId xmlns:a16="http://schemas.microsoft.com/office/drawing/2014/main" id="{7572F165-095A-8995-DE9B-0B53124C190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009719" y="6300835"/>
            <a:ext cx="1417706" cy="1480207"/>
          </a:xfrm>
          <a:prstGeom prst="rect">
            <a:avLst/>
          </a:prstGeom>
        </p:spPr>
      </p:pic>
    </p:spTree>
    <p:extLst>
      <p:ext uri="{BB962C8B-B14F-4D97-AF65-F5344CB8AC3E}">
        <p14:creationId xmlns:p14="http://schemas.microsoft.com/office/powerpoint/2010/main" val="344642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6EECCD-DB1E-C82E-AEC6-425EBF61D44E}"/>
              </a:ext>
            </a:extLst>
          </p:cNvPr>
          <p:cNvSpPr/>
          <p:nvPr/>
        </p:nvSpPr>
        <p:spPr>
          <a:xfrm>
            <a:off x="90153" y="4818124"/>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E8DA69-2F00-3FCD-FD85-A6CEB7D9240D}"/>
              </a:ext>
            </a:extLst>
          </p:cNvPr>
          <p:cNvSpPr txBox="1"/>
          <p:nvPr/>
        </p:nvSpPr>
        <p:spPr>
          <a:xfrm>
            <a:off x="199880" y="5794038"/>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6</a:t>
            </a:r>
          </a:p>
        </p:txBody>
      </p:sp>
      <p:sp>
        <p:nvSpPr>
          <p:cNvPr id="13" name="TextBox 12">
            <a:extLst>
              <a:ext uri="{FF2B5EF4-FFF2-40B4-BE49-F238E27FC236}">
                <a16:creationId xmlns:a16="http://schemas.microsoft.com/office/drawing/2014/main" id="{1E008B68-47C5-5B66-F134-376391EB773E}"/>
              </a:ext>
            </a:extLst>
          </p:cNvPr>
          <p:cNvSpPr txBox="1"/>
          <p:nvPr/>
        </p:nvSpPr>
        <p:spPr>
          <a:xfrm>
            <a:off x="288758" y="6187493"/>
            <a:ext cx="4394560" cy="2492990"/>
          </a:xfrm>
          <a:prstGeom prst="rect">
            <a:avLst/>
          </a:prstGeom>
          <a:noFill/>
        </p:spPr>
        <p:txBody>
          <a:bodyPr wrap="square" lIns="91440" tIns="45720" rIns="91440" bIns="45720" rtlCol="0" anchor="t">
            <a:spAutoFit/>
          </a:bodyPr>
          <a:lstStyle/>
          <a:p>
            <a:r>
              <a:rPr lang="en-US" sz="1200" u="sng" dirty="0">
                <a:latin typeface="Roboto" panose="02000000000000000000" pitchFamily="2" charset="0"/>
                <a:ea typeface="Roboto" panose="02000000000000000000" pitchFamily="2" charset="0"/>
                <a:cs typeface="Arial" panose="020B0604020202020204" pitchFamily="34" charset="0"/>
              </a:rPr>
              <a:t>Instructions</a:t>
            </a:r>
            <a:r>
              <a:rPr lang="en-US" sz="1200" dirty="0">
                <a:latin typeface="Roboto" panose="02000000000000000000" pitchFamily="2" charset="0"/>
                <a:ea typeface="Roboto" panose="02000000000000000000" pitchFamily="2" charset="0"/>
                <a:cs typeface="Arial" panose="020B0604020202020204" pitchFamily="34" charset="0"/>
              </a:rPr>
              <a:t>: </a:t>
            </a:r>
            <a:r>
              <a:rPr lang="en-US" sz="1200" dirty="0">
                <a:latin typeface="Roboto"/>
                <a:ea typeface="Roboto"/>
                <a:cs typeface="Arial"/>
              </a:rPr>
              <a:t>Archaeologists use all kids of tools in their jobs. Things like </a:t>
            </a:r>
            <a:r>
              <a:rPr lang="en-US" sz="1200" b="1" dirty="0">
                <a:latin typeface="Roboto"/>
                <a:ea typeface="Roboto"/>
                <a:cs typeface="Arial"/>
              </a:rPr>
              <a:t>shovels</a:t>
            </a:r>
            <a:r>
              <a:rPr lang="en-US" sz="1200" dirty="0">
                <a:latin typeface="Roboto"/>
                <a:ea typeface="Roboto"/>
                <a:cs typeface="Arial"/>
              </a:rPr>
              <a:t>, </a:t>
            </a:r>
            <a:r>
              <a:rPr lang="en-US" sz="1200" b="1" dirty="0">
                <a:latin typeface="Roboto"/>
                <a:ea typeface="Roboto"/>
                <a:cs typeface="Arial"/>
              </a:rPr>
              <a:t>brushes</a:t>
            </a:r>
            <a:r>
              <a:rPr lang="en-US" sz="1200" dirty="0">
                <a:latin typeface="Roboto"/>
                <a:ea typeface="Roboto"/>
                <a:cs typeface="Arial"/>
              </a:rPr>
              <a:t>, and </a:t>
            </a:r>
            <a:r>
              <a:rPr lang="en-US" sz="1200" b="1" dirty="0">
                <a:latin typeface="Roboto"/>
                <a:ea typeface="Roboto"/>
                <a:cs typeface="Arial"/>
              </a:rPr>
              <a:t>wheelbarrows</a:t>
            </a:r>
            <a:r>
              <a:rPr lang="en-US" sz="1200" dirty="0">
                <a:latin typeface="Roboto"/>
                <a:ea typeface="Roboto"/>
                <a:cs typeface="Arial"/>
              </a:rPr>
              <a:t> are all useful. </a:t>
            </a:r>
            <a:endParaRPr lang="en-US" sz="1200" dirty="0">
              <a:latin typeface="Roboto" panose="02000000000000000000" pitchFamily="2" charset="0"/>
              <a:ea typeface="Roboto"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Activity</a:t>
            </a:r>
            <a:r>
              <a:rPr lang="en-US" sz="1200" dirty="0">
                <a:latin typeface="Roboto" panose="02000000000000000000" pitchFamily="2" charset="0"/>
                <a:ea typeface="Roboto" panose="02000000000000000000" pitchFamily="2" charset="0"/>
                <a:cs typeface="Arial" panose="020B0604020202020204" pitchFamily="34" charset="0"/>
              </a:rPr>
              <a:t>: </a:t>
            </a:r>
            <a:r>
              <a:rPr lang="en-US" sz="1200" dirty="0">
                <a:latin typeface="Roboto" panose="02000000000000000000" pitchFamily="2" charset="0"/>
                <a:ea typeface="Roboto" panose="02000000000000000000" pitchFamily="2" charset="0"/>
                <a:cs typeface="Arial"/>
              </a:rPr>
              <a:t>Work together to come up with a list of 10 tools that you would see at a dig site and write down or draw what they would be used for. Make sure everyone involved gets to share at least one idea.</a:t>
            </a:r>
          </a:p>
          <a:p>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Discussion Questions</a:t>
            </a:r>
            <a:r>
              <a:rPr lang="en-US" sz="1200" dirty="0">
                <a:latin typeface="Roboto" panose="02000000000000000000" pitchFamily="2" charset="0"/>
                <a:ea typeface="Roboto" panose="02000000000000000000" pitchFamily="2" charset="0"/>
                <a:cs typeface="Arial" panose="020B0604020202020204" pitchFamily="34" charset="0"/>
              </a:rPr>
              <a:t>: </a:t>
            </a:r>
            <a:r>
              <a:rPr lang="en-US" sz="1200" dirty="0">
                <a:latin typeface="Roboto" panose="02000000000000000000" pitchFamily="2" charset="0"/>
                <a:ea typeface="Roboto" panose="02000000000000000000" pitchFamily="2" charset="0"/>
                <a:cs typeface="Arial"/>
              </a:rPr>
              <a:t>How close did you get? What was easy </a:t>
            </a:r>
          </a:p>
          <a:p>
            <a:r>
              <a:rPr lang="en-US" sz="1200" dirty="0">
                <a:latin typeface="Roboto" panose="02000000000000000000" pitchFamily="2" charset="0"/>
                <a:ea typeface="Roboto" panose="02000000000000000000" pitchFamily="2" charset="0"/>
                <a:cs typeface="Arial"/>
              </a:rPr>
              <a:t>or hard about this activity?</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panose="02000000000000000000" pitchFamily="2" charset="0"/>
                <a:ea typeface="Roboto" panose="02000000000000000000" pitchFamily="2" charset="0"/>
                <a:cs typeface="Arial" panose="020B0604020202020204" pitchFamily="34" charset="0"/>
              </a:rPr>
              <a:t>Activity Log</a:t>
            </a:r>
            <a:r>
              <a:rPr lang="en-US" sz="1200" dirty="0">
                <a:latin typeface="Roboto" panose="02000000000000000000" pitchFamily="2" charset="0"/>
                <a:ea typeface="Roboto" panose="02000000000000000000" pitchFamily="2" charset="0"/>
                <a:cs typeface="Arial" panose="020B0604020202020204" pitchFamily="34" charset="0"/>
              </a:rPr>
              <a:t>: List or draw a picture of each tool that you all came up with.</a:t>
            </a:r>
          </a:p>
        </p:txBody>
      </p:sp>
      <p:sp>
        <p:nvSpPr>
          <p:cNvPr id="16" name="Rectangle: Rounded Corners 15">
            <a:extLst>
              <a:ext uri="{FF2B5EF4-FFF2-40B4-BE49-F238E27FC236}">
                <a16:creationId xmlns:a16="http://schemas.microsoft.com/office/drawing/2014/main" id="{10EBA69E-7750-A3E5-CC6A-55898AF08FFD}"/>
              </a:ext>
            </a:extLst>
          </p:cNvPr>
          <p:cNvSpPr/>
          <p:nvPr/>
        </p:nvSpPr>
        <p:spPr>
          <a:xfrm>
            <a:off x="90153" y="131162"/>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B3B1AEB-FAB9-6A80-3D3E-36EF0980A115}"/>
              </a:ext>
            </a:extLst>
          </p:cNvPr>
          <p:cNvSpPr txBox="1"/>
          <p:nvPr/>
        </p:nvSpPr>
        <p:spPr>
          <a:xfrm>
            <a:off x="199880" y="1185089"/>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5</a:t>
            </a:r>
          </a:p>
        </p:txBody>
      </p:sp>
      <p:sp>
        <p:nvSpPr>
          <p:cNvPr id="19" name="TextBox 18">
            <a:extLst>
              <a:ext uri="{FF2B5EF4-FFF2-40B4-BE49-F238E27FC236}">
                <a16:creationId xmlns:a16="http://schemas.microsoft.com/office/drawing/2014/main" id="{30AFDED0-3373-226F-4A20-C9BC43472F67}"/>
              </a:ext>
            </a:extLst>
          </p:cNvPr>
          <p:cNvSpPr txBox="1"/>
          <p:nvPr/>
        </p:nvSpPr>
        <p:spPr>
          <a:xfrm>
            <a:off x="288757" y="1654432"/>
            <a:ext cx="4561985" cy="2492990"/>
          </a:xfrm>
          <a:prstGeom prst="rect">
            <a:avLst/>
          </a:prstGeom>
          <a:noFill/>
        </p:spPr>
        <p:txBody>
          <a:bodyPr wrap="square" rtlCol="0">
            <a:spAutoFit/>
          </a:bodyPr>
          <a:lstStyle/>
          <a:p>
            <a:r>
              <a:rPr lang="en-US" sz="1200" u="sng" dirty="0">
                <a:latin typeface="Roboto" panose="02000000000000000000" pitchFamily="2" charset="0"/>
                <a:ea typeface="Roboto" panose="02000000000000000000" pitchFamily="2" charset="0"/>
                <a:cs typeface="Arial" panose="020B0604020202020204" pitchFamily="34" charset="0"/>
              </a:rPr>
              <a:t>Instructions</a:t>
            </a:r>
            <a:r>
              <a:rPr lang="en-US" sz="1200" dirty="0">
                <a:latin typeface="Roboto" panose="02000000000000000000" pitchFamily="2" charset="0"/>
                <a:ea typeface="Roboto" panose="02000000000000000000" pitchFamily="2" charset="0"/>
                <a:cs typeface="Arial" panose="020B0604020202020204" pitchFamily="34" charset="0"/>
              </a:rPr>
              <a:t>: A long time ago, homes might have looked different than they do now. There were different </a:t>
            </a:r>
            <a:r>
              <a:rPr lang="en-US" sz="1200" b="1" dirty="0">
                <a:latin typeface="Roboto" panose="02000000000000000000" pitchFamily="2" charset="0"/>
                <a:ea typeface="Roboto" panose="02000000000000000000" pitchFamily="2" charset="0"/>
                <a:cs typeface="Arial" panose="020B0604020202020204" pitchFamily="34" charset="0"/>
              </a:rPr>
              <a:t>materials</a:t>
            </a:r>
            <a:r>
              <a:rPr lang="en-US" sz="1200" dirty="0">
                <a:latin typeface="Roboto" panose="02000000000000000000" pitchFamily="2" charset="0"/>
                <a:ea typeface="Roboto" panose="02000000000000000000" pitchFamily="2" charset="0"/>
                <a:cs typeface="Arial" panose="020B0604020202020204" pitchFamily="34" charset="0"/>
              </a:rPr>
              <a:t> like wood, mud, or even stone that were used to build them. New </a:t>
            </a:r>
            <a:r>
              <a:rPr lang="en-US" sz="1200" b="1" dirty="0">
                <a:latin typeface="Roboto" panose="02000000000000000000" pitchFamily="2" charset="0"/>
                <a:ea typeface="Roboto" panose="02000000000000000000" pitchFamily="2" charset="0"/>
                <a:cs typeface="Arial" panose="020B0604020202020204" pitchFamily="34" charset="0"/>
              </a:rPr>
              <a:t>technology</a:t>
            </a:r>
            <a:r>
              <a:rPr lang="en-US" sz="1200" dirty="0">
                <a:latin typeface="Roboto" panose="02000000000000000000" pitchFamily="2" charset="0"/>
                <a:ea typeface="Roboto" panose="02000000000000000000" pitchFamily="2" charset="0"/>
                <a:cs typeface="Arial" panose="020B0604020202020204" pitchFamily="34" charset="0"/>
              </a:rPr>
              <a:t> helps us build images or models of what these old homes might have looked like.</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Activity</a:t>
            </a:r>
            <a:r>
              <a:rPr lang="en-US" sz="1200" dirty="0">
                <a:latin typeface="Roboto" panose="02000000000000000000" pitchFamily="2" charset="0"/>
                <a:ea typeface="Roboto" panose="02000000000000000000" pitchFamily="2" charset="0"/>
                <a:cs typeface="Arial" panose="020B0604020202020204" pitchFamily="34" charset="0"/>
              </a:rPr>
              <a:t>: Use your Six Bricks or other materials to build homes the way you think they looked in the past. </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Discussion Questions</a:t>
            </a:r>
            <a:r>
              <a:rPr lang="en-US" sz="1200" dirty="0">
                <a:latin typeface="Roboto" panose="02000000000000000000" pitchFamily="2" charset="0"/>
                <a:ea typeface="Roboto" panose="02000000000000000000" pitchFamily="2" charset="0"/>
                <a:cs typeface="Arial" panose="020B0604020202020204" pitchFamily="34" charset="0"/>
              </a:rPr>
              <a:t>: What features does the home have? What materials did you use to build it?</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panose="02000000000000000000" pitchFamily="2" charset="0"/>
                <a:ea typeface="Roboto" panose="02000000000000000000" pitchFamily="2" charset="0"/>
                <a:cs typeface="Arial" panose="020B0604020202020204" pitchFamily="34" charset="0"/>
              </a:rPr>
              <a:t>Activity Log</a:t>
            </a:r>
            <a:r>
              <a:rPr lang="en-US" sz="1200" dirty="0">
                <a:latin typeface="Roboto" panose="02000000000000000000" pitchFamily="2" charset="0"/>
                <a:ea typeface="Roboto" panose="02000000000000000000" pitchFamily="2" charset="0"/>
                <a:cs typeface="Arial" panose="020B0604020202020204" pitchFamily="34" charset="0"/>
              </a:rPr>
              <a:t>: Draw or write about the home you built.</a:t>
            </a:r>
          </a:p>
        </p:txBody>
      </p:sp>
      <p:pic>
        <p:nvPicPr>
          <p:cNvPr id="20" name="Picture 19" descr="Graphical user interface&#10;&#10;Description automatically generated with low confidence">
            <a:extLst>
              <a:ext uri="{FF2B5EF4-FFF2-40B4-BE49-F238E27FC236}">
                <a16:creationId xmlns:a16="http://schemas.microsoft.com/office/drawing/2014/main" id="{9ACCAFFC-9649-6C2A-715E-FBCD044D2EB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2214" y="232232"/>
            <a:ext cx="3691127" cy="857922"/>
          </a:xfrm>
          <a:prstGeom prst="rect">
            <a:avLst/>
          </a:prstGeom>
        </p:spPr>
      </p:pic>
      <p:pic>
        <p:nvPicPr>
          <p:cNvPr id="22" name="Picture 21" descr="Graphical user interface&#10;&#10;Description automatically generated with low confidence">
            <a:extLst>
              <a:ext uri="{FF2B5EF4-FFF2-40B4-BE49-F238E27FC236}">
                <a16:creationId xmlns:a16="http://schemas.microsoft.com/office/drawing/2014/main" id="{7EE8DA92-1DA6-A1D1-AF19-054422DA0B3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99881" y="4947331"/>
            <a:ext cx="3691127" cy="857922"/>
          </a:xfrm>
          <a:prstGeom prst="rect">
            <a:avLst/>
          </a:prstGeom>
        </p:spPr>
      </p:pic>
      <p:pic>
        <p:nvPicPr>
          <p:cNvPr id="8" name="Picture 7" descr="A stack of colorful building blocks&#10;&#10;Description automatically generated">
            <a:extLst>
              <a:ext uri="{FF2B5EF4-FFF2-40B4-BE49-F238E27FC236}">
                <a16:creationId xmlns:a16="http://schemas.microsoft.com/office/drawing/2014/main" id="{31C1CBDE-1D05-7CB5-0C84-5A62415DD9B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2230" t="8786" r="21173" b="16761"/>
          <a:stretch/>
        </p:blipFill>
        <p:spPr>
          <a:xfrm>
            <a:off x="4966883" y="1232596"/>
            <a:ext cx="1266920" cy="2106192"/>
          </a:xfrm>
          <a:prstGeom prst="rect">
            <a:avLst/>
          </a:prstGeom>
        </p:spPr>
      </p:pic>
      <p:sp>
        <p:nvSpPr>
          <p:cNvPr id="7" name="TextBox 6">
            <a:extLst>
              <a:ext uri="{FF2B5EF4-FFF2-40B4-BE49-F238E27FC236}">
                <a16:creationId xmlns:a16="http://schemas.microsoft.com/office/drawing/2014/main" id="{AF270FF6-3C3B-3F6A-3C2B-011983AF85F7}"/>
              </a:ext>
            </a:extLst>
          </p:cNvPr>
          <p:cNvSpPr txBox="1"/>
          <p:nvPr/>
        </p:nvSpPr>
        <p:spPr>
          <a:xfrm>
            <a:off x="4752630" y="3479297"/>
            <a:ext cx="1840992" cy="749141"/>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use </a:t>
            </a:r>
            <a:r>
              <a:rPr lang="en-US" sz="1200" b="1" u="sng">
                <a:latin typeface="Roboto" panose="02000000000000000000" pitchFamily="2" charset="0"/>
                <a:ea typeface="Roboto" panose="02000000000000000000" pitchFamily="2" charset="0"/>
              </a:rPr>
              <a:t>confidence </a:t>
            </a:r>
            <a:r>
              <a:rPr lang="en-US" sz="1200">
                <a:latin typeface="Roboto" panose="02000000000000000000" pitchFamily="2" charset="0"/>
                <a:ea typeface="Roboto" panose="02000000000000000000" pitchFamily="2" charset="0"/>
              </a:rPr>
              <a:t>during this activity.</a:t>
            </a:r>
          </a:p>
        </p:txBody>
      </p:sp>
      <p:sp>
        <p:nvSpPr>
          <p:cNvPr id="9" name="TextBox 8">
            <a:extLst>
              <a:ext uri="{FF2B5EF4-FFF2-40B4-BE49-F238E27FC236}">
                <a16:creationId xmlns:a16="http://schemas.microsoft.com/office/drawing/2014/main" id="{05DEE146-3FA4-199D-297D-F2CAE4BD339C}"/>
              </a:ext>
            </a:extLst>
          </p:cNvPr>
          <p:cNvSpPr txBox="1"/>
          <p:nvPr/>
        </p:nvSpPr>
        <p:spPr>
          <a:xfrm>
            <a:off x="4761865" y="7926112"/>
            <a:ext cx="1840992" cy="953453"/>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use </a:t>
            </a:r>
            <a:r>
              <a:rPr lang="en-US" sz="1200" b="1" u="sng">
                <a:latin typeface="Roboto" panose="02000000000000000000" pitchFamily="2" charset="0"/>
                <a:ea typeface="Roboto" panose="02000000000000000000" pitchFamily="2" charset="0"/>
              </a:rPr>
              <a:t>listen &amp; empathy</a:t>
            </a:r>
            <a:r>
              <a:rPr lang="en-US" sz="1200">
                <a:latin typeface="Roboto" panose="02000000000000000000" pitchFamily="2" charset="0"/>
                <a:ea typeface="Roboto" panose="02000000000000000000" pitchFamily="2" charset="0"/>
              </a:rPr>
              <a:t> during this activity.</a:t>
            </a:r>
          </a:p>
        </p:txBody>
      </p:sp>
      <p:pic>
        <p:nvPicPr>
          <p:cNvPr id="2" name="Picture 1" descr="A purple pencil with pink eraser&#10;&#10;Description automatically generated">
            <a:extLst>
              <a:ext uri="{FF2B5EF4-FFF2-40B4-BE49-F238E27FC236}">
                <a16:creationId xmlns:a16="http://schemas.microsoft.com/office/drawing/2014/main" id="{8C47474C-0AFF-3372-978F-9ADB13A64027}"/>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52108" y="3782236"/>
            <a:ext cx="239091" cy="548640"/>
          </a:xfrm>
          <a:prstGeom prst="rect">
            <a:avLst/>
          </a:prstGeom>
        </p:spPr>
      </p:pic>
      <p:pic>
        <p:nvPicPr>
          <p:cNvPr id="12" name="Picture 11" descr="A purple pencil with pink eraser&#10;&#10;Description automatically generated">
            <a:extLst>
              <a:ext uri="{FF2B5EF4-FFF2-40B4-BE49-F238E27FC236}">
                <a16:creationId xmlns:a16="http://schemas.microsoft.com/office/drawing/2014/main" id="{6D0617FE-1148-52C6-D7B1-2BBB1352D342}"/>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05565" y="8156674"/>
            <a:ext cx="239091" cy="548640"/>
          </a:xfrm>
          <a:prstGeom prst="rect">
            <a:avLst/>
          </a:prstGeom>
        </p:spPr>
      </p:pic>
      <p:pic>
        <p:nvPicPr>
          <p:cNvPr id="5" name="Picture 4" descr="A yellow square with a red triangle and a blue star on it&#10;&#10;AI-generated content may be incorrect.">
            <a:extLst>
              <a:ext uri="{FF2B5EF4-FFF2-40B4-BE49-F238E27FC236}">
                <a16:creationId xmlns:a16="http://schemas.microsoft.com/office/drawing/2014/main" id="{FEFA00C5-9B8A-9738-7F57-3439722D790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779390" y="232232"/>
            <a:ext cx="914400" cy="914400"/>
          </a:xfrm>
          <a:prstGeom prst="rect">
            <a:avLst/>
          </a:prstGeom>
        </p:spPr>
      </p:pic>
      <p:pic>
        <p:nvPicPr>
          <p:cNvPr id="14" name="Picture 13" descr="A yellow square with a red triangle and a blue star on it&#10;&#10;AI-generated content may be incorrect.">
            <a:extLst>
              <a:ext uri="{FF2B5EF4-FFF2-40B4-BE49-F238E27FC236}">
                <a16:creationId xmlns:a16="http://schemas.microsoft.com/office/drawing/2014/main" id="{02535FDC-33C8-CD9E-D76F-B83208C298E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740636" y="4874115"/>
            <a:ext cx="914400" cy="914400"/>
          </a:xfrm>
          <a:prstGeom prst="rect">
            <a:avLst/>
          </a:prstGeom>
        </p:spPr>
      </p:pic>
      <p:pic>
        <p:nvPicPr>
          <p:cNvPr id="6" name="Picture 5" descr="A toy chicken on a seesaw&#10;&#10;AI-generated content may be incorrect.">
            <a:extLst>
              <a:ext uri="{FF2B5EF4-FFF2-40B4-BE49-F238E27FC236}">
                <a16:creationId xmlns:a16="http://schemas.microsoft.com/office/drawing/2014/main" id="{D54AD321-7E53-6EC9-2FDB-B912EABD0AE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97489" y="6100144"/>
            <a:ext cx="1984900" cy="1562387"/>
          </a:xfrm>
          <a:prstGeom prst="rect">
            <a:avLst/>
          </a:prstGeom>
        </p:spPr>
      </p:pic>
    </p:spTree>
    <p:extLst>
      <p:ext uri="{BB962C8B-B14F-4D97-AF65-F5344CB8AC3E}">
        <p14:creationId xmlns:p14="http://schemas.microsoft.com/office/powerpoint/2010/main" val="109475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6EECCD-DB1E-C82E-AEC6-425EBF61D44E}"/>
              </a:ext>
            </a:extLst>
          </p:cNvPr>
          <p:cNvSpPr/>
          <p:nvPr/>
        </p:nvSpPr>
        <p:spPr>
          <a:xfrm>
            <a:off x="98136" y="4818124"/>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E8DA69-2F00-3FCD-FD85-A6CEB7D9240D}"/>
              </a:ext>
            </a:extLst>
          </p:cNvPr>
          <p:cNvSpPr txBox="1"/>
          <p:nvPr/>
        </p:nvSpPr>
        <p:spPr>
          <a:xfrm>
            <a:off x="207864" y="5805253"/>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8</a:t>
            </a:r>
          </a:p>
        </p:txBody>
      </p:sp>
      <p:sp>
        <p:nvSpPr>
          <p:cNvPr id="13" name="TextBox 12">
            <a:extLst>
              <a:ext uri="{FF2B5EF4-FFF2-40B4-BE49-F238E27FC236}">
                <a16:creationId xmlns:a16="http://schemas.microsoft.com/office/drawing/2014/main" id="{1E008B68-47C5-5B66-F134-376391EB773E}"/>
              </a:ext>
            </a:extLst>
          </p:cNvPr>
          <p:cNvSpPr txBox="1"/>
          <p:nvPr/>
        </p:nvSpPr>
        <p:spPr>
          <a:xfrm>
            <a:off x="265959" y="6208870"/>
            <a:ext cx="4400335" cy="2492990"/>
          </a:xfrm>
          <a:prstGeom prst="rect">
            <a:avLst/>
          </a:prstGeom>
          <a:noFill/>
        </p:spPr>
        <p:txBody>
          <a:bodyPr wrap="square" lIns="91440" tIns="45720" rIns="91440" bIns="45720" rtlCol="0" anchor="t">
            <a:spAutoFit/>
          </a:bodyPr>
          <a:lstStyle/>
          <a:p>
            <a:r>
              <a:rPr lang="en-US" sz="1200" u="sng" dirty="0">
                <a:latin typeface="Roboto"/>
                <a:ea typeface="Roboto"/>
                <a:cs typeface="Arial"/>
              </a:rPr>
              <a:t>Instructions</a:t>
            </a:r>
            <a:r>
              <a:rPr lang="en-US" sz="1200" dirty="0">
                <a:latin typeface="Roboto"/>
                <a:ea typeface="Roboto"/>
                <a:cs typeface="Arial"/>
              </a:rPr>
              <a:t>: Have you ever heard of a </a:t>
            </a:r>
            <a:r>
              <a:rPr lang="en-US" sz="1200" b="1" dirty="0">
                <a:latin typeface="Roboto"/>
                <a:ea typeface="Roboto"/>
                <a:cs typeface="Arial"/>
              </a:rPr>
              <a:t>time capsule</a:t>
            </a:r>
            <a:r>
              <a:rPr lang="en-US" sz="1200" dirty="0">
                <a:latin typeface="Roboto"/>
                <a:ea typeface="Roboto"/>
                <a:cs typeface="Arial"/>
              </a:rPr>
              <a:t>? This is a way for people to share things with </a:t>
            </a:r>
            <a:r>
              <a:rPr lang="en-US" sz="1200" b="1" dirty="0">
                <a:latin typeface="Roboto"/>
                <a:ea typeface="Roboto"/>
                <a:cs typeface="Arial"/>
              </a:rPr>
              <a:t>future</a:t>
            </a:r>
            <a:r>
              <a:rPr lang="en-US" sz="1200" dirty="0">
                <a:latin typeface="Roboto"/>
                <a:ea typeface="Roboto"/>
                <a:cs typeface="Arial"/>
              </a:rPr>
              <a:t> generations and </a:t>
            </a:r>
            <a:r>
              <a:rPr lang="en-US" sz="1200" b="1" dirty="0">
                <a:latin typeface="Roboto"/>
                <a:ea typeface="Roboto"/>
                <a:cs typeface="Arial"/>
              </a:rPr>
              <a:t>preserve</a:t>
            </a:r>
            <a:r>
              <a:rPr lang="en-US" sz="1200" dirty="0">
                <a:latin typeface="Roboto"/>
                <a:ea typeface="Roboto"/>
                <a:cs typeface="Arial"/>
              </a:rPr>
              <a:t> a piece of the past. </a:t>
            </a:r>
          </a:p>
          <a:p>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Activity</a:t>
            </a:r>
            <a:r>
              <a:rPr lang="en-US" sz="1200" dirty="0">
                <a:latin typeface="Roboto"/>
                <a:ea typeface="Roboto"/>
                <a:cs typeface="Arial"/>
              </a:rPr>
              <a:t>: Have them share with you one thing they would want to place in a time capsule. </a:t>
            </a:r>
            <a:endParaRPr lang="en-US" sz="1200" b="1" dirty="0">
              <a:latin typeface="Roboto"/>
              <a:ea typeface="Roboto"/>
              <a:cs typeface="Arial"/>
            </a:endParaRPr>
          </a:p>
          <a:p>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Discussion Questions</a:t>
            </a:r>
            <a:r>
              <a:rPr lang="en-US" sz="1200" dirty="0">
                <a:latin typeface="Roboto"/>
                <a:ea typeface="Roboto"/>
                <a:cs typeface="Arial"/>
              </a:rPr>
              <a:t>: What did you choose to place in the time capsule? Why that thing? What do you think future generations will think about what they will discover?</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a:ea typeface="Roboto"/>
                <a:cs typeface="Arial"/>
              </a:rPr>
              <a:t>Activity Log</a:t>
            </a:r>
            <a:r>
              <a:rPr lang="en-US" sz="1200" dirty="0">
                <a:latin typeface="Roboto"/>
                <a:ea typeface="Roboto"/>
                <a:cs typeface="Arial"/>
              </a:rPr>
              <a:t>: Write down what you would place in the capsule and why.</a:t>
            </a:r>
          </a:p>
        </p:txBody>
      </p:sp>
      <p:sp>
        <p:nvSpPr>
          <p:cNvPr id="16" name="Rectangle: Rounded Corners 15">
            <a:extLst>
              <a:ext uri="{FF2B5EF4-FFF2-40B4-BE49-F238E27FC236}">
                <a16:creationId xmlns:a16="http://schemas.microsoft.com/office/drawing/2014/main" id="{6796B587-FED8-437C-3C48-ADAA8E24919B}"/>
              </a:ext>
            </a:extLst>
          </p:cNvPr>
          <p:cNvSpPr/>
          <p:nvPr/>
        </p:nvSpPr>
        <p:spPr>
          <a:xfrm>
            <a:off x="98136" y="129147"/>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7A420D1-E450-612C-78E5-36DA1CB2CE98}"/>
              </a:ext>
            </a:extLst>
          </p:cNvPr>
          <p:cNvSpPr txBox="1"/>
          <p:nvPr/>
        </p:nvSpPr>
        <p:spPr>
          <a:xfrm>
            <a:off x="207864" y="1104293"/>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7</a:t>
            </a:r>
          </a:p>
        </p:txBody>
      </p:sp>
      <p:sp>
        <p:nvSpPr>
          <p:cNvPr id="19" name="TextBox 18">
            <a:extLst>
              <a:ext uri="{FF2B5EF4-FFF2-40B4-BE49-F238E27FC236}">
                <a16:creationId xmlns:a16="http://schemas.microsoft.com/office/drawing/2014/main" id="{7048CFA4-DBCC-59E6-96B6-0D7F0FD6A694}"/>
              </a:ext>
            </a:extLst>
          </p:cNvPr>
          <p:cNvSpPr txBox="1"/>
          <p:nvPr/>
        </p:nvSpPr>
        <p:spPr>
          <a:xfrm>
            <a:off x="258023" y="1483394"/>
            <a:ext cx="5025178" cy="2677656"/>
          </a:xfrm>
          <a:prstGeom prst="rect">
            <a:avLst/>
          </a:prstGeom>
          <a:noFill/>
        </p:spPr>
        <p:txBody>
          <a:bodyPr wrap="square" lIns="91440" tIns="45720" rIns="91440" bIns="45720" rtlCol="0" anchor="t">
            <a:spAutoFit/>
          </a:bodyPr>
          <a:lstStyle/>
          <a:p>
            <a:r>
              <a:rPr lang="en-US" sz="1200" u="sng" dirty="0">
                <a:latin typeface="Roboto"/>
                <a:ea typeface="Roboto"/>
                <a:cs typeface="Arial"/>
              </a:rPr>
              <a:t>Instructions</a:t>
            </a:r>
            <a:r>
              <a:rPr lang="en-US" sz="1200" dirty="0">
                <a:latin typeface="Roboto"/>
                <a:ea typeface="Roboto"/>
                <a:cs typeface="Arial"/>
              </a:rPr>
              <a:t>: It takes a team of people working together to </a:t>
            </a:r>
            <a:r>
              <a:rPr lang="en-US" sz="1200" b="1" dirty="0">
                <a:latin typeface="Roboto"/>
                <a:ea typeface="Roboto"/>
                <a:cs typeface="Arial"/>
              </a:rPr>
              <a:t>recover</a:t>
            </a:r>
            <a:r>
              <a:rPr lang="en-US" sz="1200" dirty="0">
                <a:latin typeface="Roboto"/>
                <a:ea typeface="Roboto"/>
                <a:cs typeface="Arial"/>
              </a:rPr>
              <a:t> artifacts. Often it can be an </a:t>
            </a:r>
            <a:r>
              <a:rPr lang="en-US" sz="1200" b="1" dirty="0">
                <a:latin typeface="Roboto"/>
                <a:ea typeface="Roboto"/>
                <a:cs typeface="Arial"/>
              </a:rPr>
              <a:t>adventure</a:t>
            </a:r>
            <a:r>
              <a:rPr lang="en-US" sz="1200" dirty="0">
                <a:latin typeface="Roboto"/>
                <a:ea typeface="Roboto"/>
                <a:cs typeface="Arial"/>
              </a:rPr>
              <a:t> from discovering the site, digging, and recording the artifacts. Once they are ready, archaeologists </a:t>
            </a:r>
            <a:r>
              <a:rPr lang="en-US" sz="1200" b="1" dirty="0">
                <a:latin typeface="Roboto"/>
                <a:ea typeface="Roboto"/>
                <a:cs typeface="Arial"/>
              </a:rPr>
              <a:t>share</a:t>
            </a:r>
            <a:r>
              <a:rPr lang="en-US" sz="1200" dirty="0">
                <a:latin typeface="Roboto"/>
                <a:ea typeface="Roboto"/>
                <a:cs typeface="Arial"/>
              </a:rPr>
              <a:t> their findings with the community. </a:t>
            </a:r>
            <a:endParaRPr lang="en-US" sz="1200" dirty="0">
              <a:latin typeface="Roboto" panose="02000000000000000000" pitchFamily="2" charset="0"/>
              <a:ea typeface="Roboto"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Activity</a:t>
            </a:r>
            <a:r>
              <a:rPr lang="en-US" sz="1200" dirty="0">
                <a:latin typeface="Roboto"/>
                <a:ea typeface="Roboto"/>
                <a:cs typeface="Arial"/>
              </a:rPr>
              <a:t>: Use your Six Bricks or other materials and work together to design and build a display of an artifact. Write or draw about where you found it and what you think it was used for so that others can learn too.</a:t>
            </a:r>
            <a:endParaRPr lang="en-US" sz="1200" dirty="0">
              <a:latin typeface="Roboto" panose="02000000000000000000" pitchFamily="2" charset="0"/>
              <a:ea typeface="Roboto" panose="02000000000000000000" pitchFamily="2" charset="0"/>
              <a:cs typeface="Arial" panose="020B0604020202020204" pitchFamily="34" charset="0"/>
            </a:endParaRPr>
          </a:p>
          <a:p>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Discussion Questions</a:t>
            </a:r>
            <a:r>
              <a:rPr lang="en-US" sz="1200" dirty="0">
                <a:latin typeface="Roboto"/>
                <a:ea typeface="Roboto"/>
                <a:cs typeface="Arial"/>
              </a:rPr>
              <a:t>: What is your artifact? How did you choose to display it? What was it used for? </a:t>
            </a:r>
          </a:p>
          <a:p>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a:ea typeface="Roboto"/>
                <a:cs typeface="Arial"/>
              </a:rPr>
              <a:t>Activity Log</a:t>
            </a:r>
            <a:r>
              <a:rPr lang="en-US" sz="1200" dirty="0">
                <a:latin typeface="Roboto"/>
                <a:ea typeface="Roboto"/>
                <a:cs typeface="Arial"/>
              </a:rPr>
              <a:t>: Share about the display you made and the </a:t>
            </a:r>
          </a:p>
          <a:p>
            <a:pPr lvl="1"/>
            <a:r>
              <a:rPr lang="en-US" sz="1200" dirty="0">
                <a:latin typeface="Roboto"/>
                <a:ea typeface="Roboto"/>
                <a:cs typeface="Arial"/>
              </a:rPr>
              <a:t>artifact it shows off.</a:t>
            </a:r>
          </a:p>
        </p:txBody>
      </p:sp>
      <p:pic>
        <p:nvPicPr>
          <p:cNvPr id="20" name="Picture 19" descr="Graphical user interface&#10;&#10;Description automatically generated with low confidence">
            <a:extLst>
              <a:ext uri="{FF2B5EF4-FFF2-40B4-BE49-F238E27FC236}">
                <a16:creationId xmlns:a16="http://schemas.microsoft.com/office/drawing/2014/main" id="{443003E4-FD00-7B55-9A5D-4186551F970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5960" y="278535"/>
            <a:ext cx="3691127" cy="857922"/>
          </a:xfrm>
          <a:prstGeom prst="rect">
            <a:avLst/>
          </a:prstGeom>
        </p:spPr>
      </p:pic>
      <p:pic>
        <p:nvPicPr>
          <p:cNvPr id="22" name="Picture 21" descr="Graphical user interface&#10;&#10;Description automatically generated with low confidence">
            <a:extLst>
              <a:ext uri="{FF2B5EF4-FFF2-40B4-BE49-F238E27FC236}">
                <a16:creationId xmlns:a16="http://schemas.microsoft.com/office/drawing/2014/main" id="{20400F55-133F-E2C7-3B87-3874A2D0E9A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99881" y="4947331"/>
            <a:ext cx="3691127" cy="857922"/>
          </a:xfrm>
          <a:prstGeom prst="rect">
            <a:avLst/>
          </a:prstGeom>
        </p:spPr>
      </p:pic>
      <p:pic>
        <p:nvPicPr>
          <p:cNvPr id="10" name="Graphic 9" descr="Questions with solid fill">
            <a:extLst>
              <a:ext uri="{FF2B5EF4-FFF2-40B4-BE49-F238E27FC236}">
                <a16:creationId xmlns:a16="http://schemas.microsoft.com/office/drawing/2014/main" id="{ACA10746-54A9-77B0-D440-9E2CA388B4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6294" y="5838246"/>
            <a:ext cx="1907063" cy="1907063"/>
          </a:xfrm>
          <a:prstGeom prst="rect">
            <a:avLst/>
          </a:prstGeom>
        </p:spPr>
      </p:pic>
      <p:sp>
        <p:nvSpPr>
          <p:cNvPr id="7" name="TextBox 6">
            <a:extLst>
              <a:ext uri="{FF2B5EF4-FFF2-40B4-BE49-F238E27FC236}">
                <a16:creationId xmlns:a16="http://schemas.microsoft.com/office/drawing/2014/main" id="{6894E933-DE2D-416F-791A-6AD000EB53BC}"/>
              </a:ext>
            </a:extLst>
          </p:cNvPr>
          <p:cNvSpPr txBox="1"/>
          <p:nvPr/>
        </p:nvSpPr>
        <p:spPr>
          <a:xfrm>
            <a:off x="4769849" y="3427233"/>
            <a:ext cx="1840992" cy="749141"/>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a:t>
            </a:r>
            <a:r>
              <a:rPr lang="en-US" sz="1200" b="1" u="sng">
                <a:latin typeface="Roboto" panose="02000000000000000000" pitchFamily="2" charset="0"/>
                <a:ea typeface="Roboto" panose="02000000000000000000" pitchFamily="2" charset="0"/>
              </a:rPr>
              <a:t>take risks</a:t>
            </a:r>
            <a:r>
              <a:rPr lang="en-US" sz="1200">
                <a:latin typeface="Roboto" panose="02000000000000000000" pitchFamily="2" charset="0"/>
                <a:ea typeface="Roboto" panose="02000000000000000000" pitchFamily="2" charset="0"/>
              </a:rPr>
              <a:t> during this activity.</a:t>
            </a:r>
          </a:p>
        </p:txBody>
      </p:sp>
      <p:sp>
        <p:nvSpPr>
          <p:cNvPr id="12" name="TextBox 11">
            <a:extLst>
              <a:ext uri="{FF2B5EF4-FFF2-40B4-BE49-F238E27FC236}">
                <a16:creationId xmlns:a16="http://schemas.microsoft.com/office/drawing/2014/main" id="{FD626F97-E711-918D-2607-4EAFF56B8A3C}"/>
              </a:ext>
            </a:extLst>
          </p:cNvPr>
          <p:cNvSpPr txBox="1"/>
          <p:nvPr/>
        </p:nvSpPr>
        <p:spPr>
          <a:xfrm>
            <a:off x="4751048" y="7910033"/>
            <a:ext cx="1840992" cy="953453"/>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a:t>
            </a:r>
            <a:r>
              <a:rPr lang="en-US" sz="1200" b="1" u="sng">
                <a:latin typeface="Roboto" panose="02000000000000000000" pitchFamily="2" charset="0"/>
                <a:ea typeface="Roboto" panose="02000000000000000000" pitchFamily="2" charset="0"/>
              </a:rPr>
              <a:t>wonder and question </a:t>
            </a:r>
            <a:r>
              <a:rPr lang="en-US" sz="1200">
                <a:latin typeface="Roboto" panose="02000000000000000000" pitchFamily="2" charset="0"/>
                <a:ea typeface="Roboto" panose="02000000000000000000" pitchFamily="2" charset="0"/>
              </a:rPr>
              <a:t>during this activity.</a:t>
            </a:r>
          </a:p>
        </p:txBody>
      </p:sp>
      <p:pic>
        <p:nvPicPr>
          <p:cNvPr id="2" name="Picture 1" descr="A purple pencil with pink eraser&#10;&#10;Description automatically generated">
            <a:extLst>
              <a:ext uri="{FF2B5EF4-FFF2-40B4-BE49-F238E27FC236}">
                <a16:creationId xmlns:a16="http://schemas.microsoft.com/office/drawing/2014/main" id="{0E8A2FC1-4473-6942-C937-B9347AE0BD1A}"/>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07984" y="3632223"/>
            <a:ext cx="239091" cy="548640"/>
          </a:xfrm>
          <a:prstGeom prst="rect">
            <a:avLst/>
          </a:prstGeom>
        </p:spPr>
      </p:pic>
      <p:pic>
        <p:nvPicPr>
          <p:cNvPr id="5" name="Picture 4" descr="A purple pencil with pink eraser&#10;&#10;Description automatically generated">
            <a:extLst>
              <a:ext uri="{FF2B5EF4-FFF2-40B4-BE49-F238E27FC236}">
                <a16:creationId xmlns:a16="http://schemas.microsoft.com/office/drawing/2014/main" id="{EF955BA7-4824-8049-CC75-284795D81BB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07984" y="8188214"/>
            <a:ext cx="239091" cy="548640"/>
          </a:xfrm>
          <a:prstGeom prst="rect">
            <a:avLst/>
          </a:prstGeom>
        </p:spPr>
      </p:pic>
      <p:pic>
        <p:nvPicPr>
          <p:cNvPr id="9" name="Picture 8" descr="A yellow square with a red triangle and a blue star on it&#10;&#10;AI-generated content may be incorrect.">
            <a:extLst>
              <a:ext uri="{FF2B5EF4-FFF2-40B4-BE49-F238E27FC236}">
                <a16:creationId xmlns:a16="http://schemas.microsoft.com/office/drawing/2014/main" id="{7E81E33A-7C60-0855-7C7C-B8D0157E4E6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79390" y="232232"/>
            <a:ext cx="914400" cy="914400"/>
          </a:xfrm>
          <a:prstGeom prst="rect">
            <a:avLst/>
          </a:prstGeom>
        </p:spPr>
      </p:pic>
      <p:pic>
        <p:nvPicPr>
          <p:cNvPr id="14" name="Picture 13" descr="A yellow square with a red triangle and a blue star on it&#10;&#10;AI-generated content may be incorrect.">
            <a:extLst>
              <a:ext uri="{FF2B5EF4-FFF2-40B4-BE49-F238E27FC236}">
                <a16:creationId xmlns:a16="http://schemas.microsoft.com/office/drawing/2014/main" id="{1E8ED096-9251-7645-CFE3-C661A88A40B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40636" y="4874115"/>
            <a:ext cx="914400" cy="914400"/>
          </a:xfrm>
          <a:prstGeom prst="rect">
            <a:avLst/>
          </a:prstGeom>
        </p:spPr>
      </p:pic>
      <p:pic>
        <p:nvPicPr>
          <p:cNvPr id="15" name="Picture 14" descr="A cartoon scroll with orange edges&#10;&#10;AI-generated content may be incorrect.">
            <a:extLst>
              <a:ext uri="{FF2B5EF4-FFF2-40B4-BE49-F238E27FC236}">
                <a16:creationId xmlns:a16="http://schemas.microsoft.com/office/drawing/2014/main" id="{01FC48BB-2337-40E6-DBBC-0EA5D177F61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5400000">
            <a:off x="4939294" y="1689807"/>
            <a:ext cx="1982247" cy="1163157"/>
          </a:xfrm>
          <a:prstGeom prst="rect">
            <a:avLst/>
          </a:prstGeom>
        </p:spPr>
      </p:pic>
    </p:spTree>
    <p:extLst>
      <p:ext uri="{BB962C8B-B14F-4D97-AF65-F5344CB8AC3E}">
        <p14:creationId xmlns:p14="http://schemas.microsoft.com/office/powerpoint/2010/main" val="301109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6EECCD-DB1E-C82E-AEC6-425EBF61D44E}"/>
              </a:ext>
            </a:extLst>
          </p:cNvPr>
          <p:cNvSpPr/>
          <p:nvPr/>
        </p:nvSpPr>
        <p:spPr>
          <a:xfrm>
            <a:off x="98136" y="4818124"/>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E8DA69-2F00-3FCD-FD85-A6CEB7D9240D}"/>
              </a:ext>
            </a:extLst>
          </p:cNvPr>
          <p:cNvSpPr txBox="1"/>
          <p:nvPr/>
        </p:nvSpPr>
        <p:spPr>
          <a:xfrm>
            <a:off x="199881" y="5877795"/>
            <a:ext cx="4689934" cy="369332"/>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Arial" panose="020B0604020202020204" pitchFamily="34" charset="0"/>
              </a:rPr>
              <a:t>Family Engagement Activity – Session 10</a:t>
            </a:r>
          </a:p>
        </p:txBody>
      </p:sp>
      <p:sp>
        <p:nvSpPr>
          <p:cNvPr id="13" name="TextBox 12">
            <a:extLst>
              <a:ext uri="{FF2B5EF4-FFF2-40B4-BE49-F238E27FC236}">
                <a16:creationId xmlns:a16="http://schemas.microsoft.com/office/drawing/2014/main" id="{1E008B68-47C5-5B66-F134-376391EB773E}"/>
              </a:ext>
            </a:extLst>
          </p:cNvPr>
          <p:cNvSpPr txBox="1"/>
          <p:nvPr/>
        </p:nvSpPr>
        <p:spPr>
          <a:xfrm>
            <a:off x="288758" y="6321966"/>
            <a:ext cx="5041408" cy="2677656"/>
          </a:xfrm>
          <a:prstGeom prst="rect">
            <a:avLst/>
          </a:prstGeom>
          <a:noFill/>
        </p:spPr>
        <p:txBody>
          <a:bodyPr wrap="square" lIns="91440" tIns="45720" rIns="91440" bIns="45720" rtlCol="0" anchor="t">
            <a:spAutoFit/>
          </a:bodyPr>
          <a:lstStyle/>
          <a:p>
            <a:r>
              <a:rPr lang="en-US" sz="1200" u="sng" dirty="0">
                <a:latin typeface="Roboto"/>
                <a:ea typeface="Roboto"/>
                <a:cs typeface="Arial"/>
              </a:rPr>
              <a:t>Instructions</a:t>
            </a:r>
            <a:r>
              <a:rPr lang="en-US" sz="1200" dirty="0">
                <a:latin typeface="Roboto"/>
                <a:ea typeface="Roboto"/>
                <a:cs typeface="Arial"/>
              </a:rPr>
              <a:t>: Play the Discover More Game! Celebrate the </a:t>
            </a:r>
            <a:r>
              <a:rPr lang="en-US" sz="1200" i="1" dirty="0">
                <a:latin typeface="Roboto"/>
                <a:ea typeface="Roboto"/>
                <a:cs typeface="Arial"/>
              </a:rPr>
              <a:t>FIRST</a:t>
            </a:r>
            <a:r>
              <a:rPr lang="en-US" sz="1200" dirty="0">
                <a:latin typeface="Roboto"/>
                <a:ea typeface="Roboto"/>
                <a:cs typeface="Arial"/>
              </a:rPr>
              <a:t> LEGO League Discover season by playing the Discover More Game together as a family.</a:t>
            </a:r>
          </a:p>
          <a:p>
            <a:endParaRPr lang="en-US" sz="120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Activity</a:t>
            </a:r>
            <a:r>
              <a:rPr lang="en-US" sz="1200" dirty="0">
                <a:latin typeface="Roboto"/>
                <a:ea typeface="Roboto"/>
                <a:cs typeface="Arial"/>
              </a:rPr>
              <a:t>: Use the printed game sent home or download it </a:t>
            </a:r>
            <a:r>
              <a:rPr lang="en-US" sz="1200" b="1" dirty="0">
                <a:latin typeface="Roboto"/>
                <a:ea typeface="Roboto"/>
                <a:cs typeface="Arial"/>
                <a:hlinkClick r:id="rId2"/>
              </a:rPr>
              <a:t>here</a:t>
            </a:r>
            <a:r>
              <a:rPr lang="en-US" sz="1200" dirty="0">
                <a:latin typeface="Roboto"/>
                <a:ea typeface="Roboto"/>
                <a:cs typeface="Arial"/>
              </a:rPr>
              <a:t>. You can also scan the QR code to access the game page. Play at least once, repeat as many times as you want, and add at least one rule, material, or activity of your choice.</a:t>
            </a:r>
          </a:p>
          <a:p>
            <a:endParaRPr lang="en-US" sz="120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Discussion Questions</a:t>
            </a:r>
            <a:r>
              <a:rPr lang="en-US" sz="1200" dirty="0">
                <a:latin typeface="Roboto"/>
                <a:ea typeface="Roboto"/>
                <a:cs typeface="Arial"/>
              </a:rPr>
              <a:t>: Who is going to keep score? </a:t>
            </a:r>
          </a:p>
          <a:p>
            <a:r>
              <a:rPr lang="en-US" sz="1200" dirty="0">
                <a:latin typeface="Roboto"/>
                <a:ea typeface="Roboto"/>
                <a:cs typeface="Arial"/>
              </a:rPr>
              <a:t>How will you decide which tasks to do?</a:t>
            </a:r>
          </a:p>
          <a:p>
            <a:endParaRPr lang="en-US" sz="120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a:ea typeface="Roboto"/>
                <a:cs typeface="Arial"/>
              </a:rPr>
              <a:t>Activity Log</a:t>
            </a:r>
            <a:r>
              <a:rPr lang="en-US" sz="1200" dirty="0">
                <a:latin typeface="Roboto"/>
                <a:ea typeface="Roboto"/>
                <a:cs typeface="Arial"/>
              </a:rPr>
              <a:t>: Share your favorite part of the Discover </a:t>
            </a:r>
          </a:p>
          <a:p>
            <a:pPr lvl="1"/>
            <a:r>
              <a:rPr lang="en-US" sz="1200" dirty="0">
                <a:latin typeface="Roboto"/>
                <a:ea typeface="Roboto"/>
                <a:cs typeface="Arial"/>
              </a:rPr>
              <a:t>More Game.</a:t>
            </a:r>
          </a:p>
        </p:txBody>
      </p:sp>
      <p:sp>
        <p:nvSpPr>
          <p:cNvPr id="16" name="Rectangle: Rounded Corners 15">
            <a:extLst>
              <a:ext uri="{FF2B5EF4-FFF2-40B4-BE49-F238E27FC236}">
                <a16:creationId xmlns:a16="http://schemas.microsoft.com/office/drawing/2014/main" id="{EFBB02FE-AB84-8A88-C5FA-C9E3FA9CBC3B}"/>
              </a:ext>
            </a:extLst>
          </p:cNvPr>
          <p:cNvSpPr/>
          <p:nvPr/>
        </p:nvSpPr>
        <p:spPr>
          <a:xfrm>
            <a:off x="98136" y="105701"/>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755495-2C88-D4F1-CA8A-C4E47BC4FF5D}"/>
              </a:ext>
            </a:extLst>
          </p:cNvPr>
          <p:cNvSpPr txBox="1"/>
          <p:nvPr/>
        </p:nvSpPr>
        <p:spPr>
          <a:xfrm>
            <a:off x="199881" y="1142147"/>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Session 9</a:t>
            </a:r>
          </a:p>
        </p:txBody>
      </p:sp>
      <p:sp>
        <p:nvSpPr>
          <p:cNvPr id="19" name="TextBox 18">
            <a:extLst>
              <a:ext uri="{FF2B5EF4-FFF2-40B4-BE49-F238E27FC236}">
                <a16:creationId xmlns:a16="http://schemas.microsoft.com/office/drawing/2014/main" id="{180B3163-B3D5-F2EE-65B7-E7F3F3315258}"/>
              </a:ext>
            </a:extLst>
          </p:cNvPr>
          <p:cNvSpPr txBox="1"/>
          <p:nvPr/>
        </p:nvSpPr>
        <p:spPr>
          <a:xfrm>
            <a:off x="288758" y="1642973"/>
            <a:ext cx="4380930" cy="2492990"/>
          </a:xfrm>
          <a:prstGeom prst="rect">
            <a:avLst/>
          </a:prstGeom>
          <a:noFill/>
        </p:spPr>
        <p:txBody>
          <a:bodyPr wrap="square" lIns="91440" tIns="45720" rIns="91440" bIns="45720" rtlCol="0" anchor="t">
            <a:spAutoFit/>
          </a:bodyPr>
          <a:lstStyle/>
          <a:p>
            <a:r>
              <a:rPr lang="en-US" sz="1200" u="sng" dirty="0">
                <a:latin typeface="Roboto" panose="02000000000000000000" pitchFamily="2" charset="0"/>
                <a:ea typeface="Roboto" panose="02000000000000000000" pitchFamily="2" charset="0"/>
                <a:cs typeface="Arial" panose="020B0604020202020204" pitchFamily="34" charset="0"/>
              </a:rPr>
              <a:t>Instructions</a:t>
            </a:r>
            <a:r>
              <a:rPr lang="en-US" sz="1200" dirty="0">
                <a:latin typeface="Roboto" panose="02000000000000000000" pitchFamily="2" charset="0"/>
                <a:ea typeface="Roboto" panose="02000000000000000000" pitchFamily="2" charset="0"/>
                <a:cs typeface="Arial" panose="020B0604020202020204" pitchFamily="34" charset="0"/>
              </a:rPr>
              <a:t>: Use your imagination! </a:t>
            </a:r>
            <a:r>
              <a:rPr lang="en-US" sz="1200" b="1" dirty="0">
                <a:latin typeface="Roboto" panose="02000000000000000000" pitchFamily="2" charset="0"/>
                <a:ea typeface="Roboto" panose="02000000000000000000" pitchFamily="2" charset="0"/>
                <a:cs typeface="Arial" panose="020B0604020202020204" pitchFamily="34" charset="0"/>
              </a:rPr>
              <a:t>Reflect</a:t>
            </a:r>
            <a:r>
              <a:rPr lang="en-US" sz="1200" dirty="0">
                <a:latin typeface="Roboto" panose="02000000000000000000" pitchFamily="2" charset="0"/>
                <a:ea typeface="Roboto" panose="02000000000000000000" pitchFamily="2" charset="0"/>
                <a:cs typeface="Arial" panose="020B0604020202020204" pitchFamily="34" charset="0"/>
              </a:rPr>
              <a:t> and think about what they have learned about archaeology.</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Activity</a:t>
            </a:r>
            <a:r>
              <a:rPr lang="en-US" sz="1200" dirty="0">
                <a:latin typeface="Roboto" panose="02000000000000000000" pitchFamily="2" charset="0"/>
                <a:ea typeface="Roboto" panose="02000000000000000000" pitchFamily="2" charset="0"/>
                <a:cs typeface="Arial" panose="020B0604020202020204" pitchFamily="34" charset="0"/>
              </a:rPr>
              <a:t>: </a:t>
            </a:r>
            <a:r>
              <a:rPr lang="en-US" sz="1200" dirty="0">
                <a:latin typeface="Roboto" panose="02000000000000000000" pitchFamily="2" charset="0"/>
                <a:ea typeface="Roboto" panose="02000000000000000000" pitchFamily="2" charset="0"/>
              </a:rPr>
              <a:t>As a family, imagine you are all archaeologists discovering a new piece of </a:t>
            </a:r>
            <a:r>
              <a:rPr lang="en-US" sz="1200" b="1" dirty="0">
                <a:latin typeface="Roboto" panose="02000000000000000000" pitchFamily="2" charset="0"/>
                <a:ea typeface="Roboto" panose="02000000000000000000" pitchFamily="2" charset="0"/>
              </a:rPr>
              <a:t>history</a:t>
            </a:r>
            <a:r>
              <a:rPr lang="en-US" sz="1200" dirty="0">
                <a:latin typeface="Roboto" panose="02000000000000000000" pitchFamily="2" charset="0"/>
                <a:ea typeface="Roboto" panose="02000000000000000000" pitchFamily="2" charset="0"/>
              </a:rPr>
              <a:t>. Using your Six bricks or other materials, become </a:t>
            </a:r>
            <a:r>
              <a:rPr lang="en-US" sz="1200" b="1" dirty="0">
                <a:latin typeface="Roboto" panose="02000000000000000000" pitchFamily="2" charset="0"/>
                <a:ea typeface="Roboto" panose="02000000000000000000" pitchFamily="2" charset="0"/>
              </a:rPr>
              <a:t>storytellers </a:t>
            </a:r>
            <a:r>
              <a:rPr lang="en-US" sz="1200" dirty="0">
                <a:latin typeface="Roboto" panose="02000000000000000000" pitchFamily="2" charset="0"/>
                <a:ea typeface="Roboto" panose="02000000000000000000" pitchFamily="2" charset="0"/>
              </a:rPr>
              <a:t>and share about what you have discovered.</a:t>
            </a:r>
          </a:p>
          <a:p>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panose="02000000000000000000" pitchFamily="2" charset="0"/>
                <a:ea typeface="Roboto" panose="02000000000000000000" pitchFamily="2" charset="0"/>
                <a:cs typeface="Arial" panose="020B0604020202020204" pitchFamily="34" charset="0"/>
              </a:rPr>
              <a:t>Discussion Questions</a:t>
            </a:r>
            <a:r>
              <a:rPr lang="en-US" sz="1200" dirty="0">
                <a:latin typeface="Roboto" panose="02000000000000000000" pitchFamily="2" charset="0"/>
                <a:ea typeface="Roboto" panose="02000000000000000000" pitchFamily="2" charset="0"/>
                <a:cs typeface="Arial" panose="020B0604020202020204" pitchFamily="34" charset="0"/>
              </a:rPr>
              <a:t>: Where did you discover this artifact? Are there more nearby? Who used it? What was it for?</a:t>
            </a:r>
          </a:p>
          <a:p>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panose="02000000000000000000" pitchFamily="2" charset="0"/>
                <a:ea typeface="Roboto" panose="02000000000000000000" pitchFamily="2" charset="0"/>
                <a:cs typeface="Arial" panose="020B0604020202020204" pitchFamily="34" charset="0"/>
              </a:rPr>
              <a:t>Activity Log</a:t>
            </a:r>
            <a:r>
              <a:rPr lang="en-US" sz="1200" dirty="0">
                <a:latin typeface="Roboto" panose="02000000000000000000" pitchFamily="2" charset="0"/>
                <a:ea typeface="Roboto" panose="02000000000000000000" pitchFamily="2" charset="0"/>
                <a:cs typeface="Arial" panose="020B0604020202020204" pitchFamily="34" charset="0"/>
              </a:rPr>
              <a:t>: Write down the story you come up with about what you discovered.</a:t>
            </a:r>
          </a:p>
        </p:txBody>
      </p:sp>
      <p:pic>
        <p:nvPicPr>
          <p:cNvPr id="20" name="Picture 19" descr="Graphical user interface&#10;&#10;Description automatically generated with low confidence">
            <a:extLst>
              <a:ext uri="{FF2B5EF4-FFF2-40B4-BE49-F238E27FC236}">
                <a16:creationId xmlns:a16="http://schemas.microsoft.com/office/drawing/2014/main" id="{E1EF153F-D542-6E04-2914-ACC2D7E6ABB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9881" y="232232"/>
            <a:ext cx="3691127" cy="857922"/>
          </a:xfrm>
          <a:prstGeom prst="rect">
            <a:avLst/>
          </a:prstGeom>
        </p:spPr>
      </p:pic>
      <p:pic>
        <p:nvPicPr>
          <p:cNvPr id="22" name="Picture 21" descr="Graphical user interface&#10;&#10;Description automatically generated with low confidence">
            <a:extLst>
              <a:ext uri="{FF2B5EF4-FFF2-40B4-BE49-F238E27FC236}">
                <a16:creationId xmlns:a16="http://schemas.microsoft.com/office/drawing/2014/main" id="{0A4BBA3D-A8E4-E97F-05C2-216A1F099E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9881" y="4947331"/>
            <a:ext cx="3691127" cy="857922"/>
          </a:xfrm>
          <a:prstGeom prst="rect">
            <a:avLst/>
          </a:prstGeom>
        </p:spPr>
      </p:pic>
      <p:pic>
        <p:nvPicPr>
          <p:cNvPr id="10" name="Graphic 9" descr="Magnifying glass with solid fill">
            <a:extLst>
              <a:ext uri="{FF2B5EF4-FFF2-40B4-BE49-F238E27FC236}">
                <a16:creationId xmlns:a16="http://schemas.microsoft.com/office/drawing/2014/main" id="{82CEA596-9CDC-A548-9CBC-47A0CD7C77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2603" y="1262680"/>
            <a:ext cx="1811599" cy="1811599"/>
          </a:xfrm>
          <a:prstGeom prst="rect">
            <a:avLst/>
          </a:prstGeom>
        </p:spPr>
      </p:pic>
      <p:sp>
        <p:nvSpPr>
          <p:cNvPr id="3" name="TextBox 2">
            <a:extLst>
              <a:ext uri="{FF2B5EF4-FFF2-40B4-BE49-F238E27FC236}">
                <a16:creationId xmlns:a16="http://schemas.microsoft.com/office/drawing/2014/main" id="{E199EE0A-A44C-226B-6863-F475EC80AE00}"/>
              </a:ext>
            </a:extLst>
          </p:cNvPr>
          <p:cNvSpPr txBox="1"/>
          <p:nvPr/>
        </p:nvSpPr>
        <p:spPr>
          <a:xfrm>
            <a:off x="4780440" y="3211811"/>
            <a:ext cx="1811599" cy="953453"/>
          </a:xfrm>
          <a:prstGeom prst="roundRect">
            <a:avLst/>
          </a:prstGeom>
          <a:solidFill>
            <a:srgbClr val="E5AE32"/>
          </a:solidFill>
        </p:spPr>
        <p:txBody>
          <a:bodyPr wrap="square" rtlCol="0">
            <a:spAutoFit/>
          </a:bodyPr>
          <a:lstStyle/>
          <a:p>
            <a:pPr algn="ctr"/>
            <a:r>
              <a:rPr lang="en-US" sz="1400" b="1" u="sng"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dirty="0">
                <a:latin typeface="Roboto" panose="02000000000000000000" pitchFamily="2" charset="0"/>
                <a:ea typeface="Roboto" panose="02000000000000000000" pitchFamily="2" charset="0"/>
              </a:rPr>
              <a:t>We will </a:t>
            </a:r>
            <a:r>
              <a:rPr lang="en-US" sz="1200" b="1" u="sng" dirty="0">
                <a:latin typeface="Roboto" panose="02000000000000000000" pitchFamily="2" charset="0"/>
                <a:ea typeface="Roboto" panose="02000000000000000000" pitchFamily="2" charset="0"/>
              </a:rPr>
              <a:t>build confidence</a:t>
            </a:r>
            <a:r>
              <a:rPr lang="en-US" sz="1200" dirty="0">
                <a:latin typeface="Roboto" panose="02000000000000000000" pitchFamily="2" charset="0"/>
                <a:ea typeface="Roboto" panose="02000000000000000000" pitchFamily="2" charset="0"/>
              </a:rPr>
              <a:t> during this activity.</a:t>
            </a:r>
          </a:p>
        </p:txBody>
      </p:sp>
      <p:sp>
        <p:nvSpPr>
          <p:cNvPr id="9" name="TextBox 8">
            <a:extLst>
              <a:ext uri="{FF2B5EF4-FFF2-40B4-BE49-F238E27FC236}">
                <a16:creationId xmlns:a16="http://schemas.microsoft.com/office/drawing/2014/main" id="{9135E356-6C96-7DD1-4CB4-B0ADCDFF8BA2}"/>
              </a:ext>
            </a:extLst>
          </p:cNvPr>
          <p:cNvSpPr txBox="1"/>
          <p:nvPr/>
        </p:nvSpPr>
        <p:spPr>
          <a:xfrm>
            <a:off x="4761866" y="7910033"/>
            <a:ext cx="1840992" cy="953453"/>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a:t>
            </a:r>
            <a:r>
              <a:rPr lang="en-US" sz="1200" b="1" u="sng">
                <a:latin typeface="Roboto" panose="02000000000000000000" pitchFamily="2" charset="0"/>
                <a:ea typeface="Roboto" panose="02000000000000000000" pitchFamily="2" charset="0"/>
              </a:rPr>
              <a:t>apply knowledge</a:t>
            </a:r>
            <a:r>
              <a:rPr lang="en-US" sz="1200" b="1">
                <a:latin typeface="Roboto" panose="02000000000000000000" pitchFamily="2" charset="0"/>
                <a:ea typeface="Roboto" panose="02000000000000000000" pitchFamily="2" charset="0"/>
              </a:rPr>
              <a:t> </a:t>
            </a:r>
            <a:r>
              <a:rPr lang="en-US" sz="1200">
                <a:latin typeface="Roboto" panose="02000000000000000000" pitchFamily="2" charset="0"/>
                <a:ea typeface="Roboto" panose="02000000000000000000" pitchFamily="2" charset="0"/>
              </a:rPr>
              <a:t>during this activity.</a:t>
            </a:r>
          </a:p>
        </p:txBody>
      </p:sp>
      <p:pic>
        <p:nvPicPr>
          <p:cNvPr id="2" name="Picture 1" descr="A purple pencil with pink eraser&#10;&#10;Description automatically generated">
            <a:extLst>
              <a:ext uri="{FF2B5EF4-FFF2-40B4-BE49-F238E27FC236}">
                <a16:creationId xmlns:a16="http://schemas.microsoft.com/office/drawing/2014/main" id="{A4ADA0BC-27CD-E95D-43D7-621FEF145A55}"/>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24661" y="3603952"/>
            <a:ext cx="239091" cy="548640"/>
          </a:xfrm>
          <a:prstGeom prst="rect">
            <a:avLst/>
          </a:prstGeom>
        </p:spPr>
      </p:pic>
      <p:pic>
        <p:nvPicPr>
          <p:cNvPr id="5" name="Picture 4" descr="A purple pencil with pink eraser&#10;&#10;Description automatically generated">
            <a:extLst>
              <a:ext uri="{FF2B5EF4-FFF2-40B4-BE49-F238E27FC236}">
                <a16:creationId xmlns:a16="http://schemas.microsoft.com/office/drawing/2014/main" id="{5A693FCA-7CAD-EA61-343F-52632B4A17A8}"/>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24662" y="8449895"/>
            <a:ext cx="239091" cy="548640"/>
          </a:xfrm>
          <a:prstGeom prst="rect">
            <a:avLst/>
          </a:prstGeom>
        </p:spPr>
      </p:pic>
      <p:pic>
        <p:nvPicPr>
          <p:cNvPr id="6" name="Picture 5" descr="A qr code with a white background&#10;&#10;AI-generated content may be incorrect.">
            <a:extLst>
              <a:ext uri="{FF2B5EF4-FFF2-40B4-BE49-F238E27FC236}">
                <a16:creationId xmlns:a16="http://schemas.microsoft.com/office/drawing/2014/main" id="{04CCBD45-38A8-9A59-0D7D-400F03347B8B}"/>
              </a:ext>
            </a:extLst>
          </p:cNvPr>
          <p:cNvPicPr>
            <a:picLocks noChangeAspect="1"/>
          </p:cNvPicPr>
          <p:nvPr/>
        </p:nvPicPr>
        <p:blipFill>
          <a:blip r:embed="rId8"/>
          <a:stretch>
            <a:fillRect/>
          </a:stretch>
        </p:blipFill>
        <p:spPr>
          <a:xfrm>
            <a:off x="5330166" y="6164774"/>
            <a:ext cx="1239076" cy="1239076"/>
          </a:xfrm>
          <a:prstGeom prst="rect">
            <a:avLst/>
          </a:prstGeom>
        </p:spPr>
      </p:pic>
      <p:pic>
        <p:nvPicPr>
          <p:cNvPr id="12" name="Picture 11" descr="A yellow square with a red triangle and a blue star on it&#10;&#10;AI-generated content may be incorrect.">
            <a:extLst>
              <a:ext uri="{FF2B5EF4-FFF2-40B4-BE49-F238E27FC236}">
                <a16:creationId xmlns:a16="http://schemas.microsoft.com/office/drawing/2014/main" id="{89F1C77D-6444-7EE3-9493-ECC83595EE7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779390" y="232232"/>
            <a:ext cx="914400" cy="914400"/>
          </a:xfrm>
          <a:prstGeom prst="rect">
            <a:avLst/>
          </a:prstGeom>
        </p:spPr>
      </p:pic>
      <p:pic>
        <p:nvPicPr>
          <p:cNvPr id="14" name="Picture 13" descr="A yellow square with a red triangle and a blue star on it&#10;&#10;AI-generated content may be incorrect.">
            <a:extLst>
              <a:ext uri="{FF2B5EF4-FFF2-40B4-BE49-F238E27FC236}">
                <a16:creationId xmlns:a16="http://schemas.microsoft.com/office/drawing/2014/main" id="{2EDEFAAC-B105-7661-8C66-A80864BACBB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740636" y="4874115"/>
            <a:ext cx="914400" cy="914400"/>
          </a:xfrm>
          <a:prstGeom prst="rect">
            <a:avLst/>
          </a:prstGeom>
        </p:spPr>
      </p:pic>
    </p:spTree>
    <p:extLst>
      <p:ext uri="{BB962C8B-B14F-4D97-AF65-F5344CB8AC3E}">
        <p14:creationId xmlns:p14="http://schemas.microsoft.com/office/powerpoint/2010/main" val="7907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01B0182-BA9C-DF9F-CD71-6764AF6EB752}"/>
              </a:ext>
            </a:extLst>
          </p:cNvPr>
          <p:cNvSpPr/>
          <p:nvPr/>
        </p:nvSpPr>
        <p:spPr>
          <a:xfrm>
            <a:off x="98136" y="141998"/>
            <a:ext cx="6656832" cy="420624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4F64E8-5D63-B9FB-DD56-5D9B4B05C7C9}"/>
              </a:ext>
            </a:extLst>
          </p:cNvPr>
          <p:cNvSpPr txBox="1"/>
          <p:nvPr/>
        </p:nvSpPr>
        <p:spPr>
          <a:xfrm>
            <a:off x="199881" y="1122460"/>
            <a:ext cx="4561985"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cs typeface="Arial" panose="020B0604020202020204" pitchFamily="34" charset="0"/>
              </a:rPr>
              <a:t>Family Engagement Activity – Bonus</a:t>
            </a:r>
          </a:p>
        </p:txBody>
      </p:sp>
      <p:sp>
        <p:nvSpPr>
          <p:cNvPr id="15" name="TextBox 14">
            <a:extLst>
              <a:ext uri="{FF2B5EF4-FFF2-40B4-BE49-F238E27FC236}">
                <a16:creationId xmlns:a16="http://schemas.microsoft.com/office/drawing/2014/main" id="{FB590660-4A28-08AA-6C01-337D831E0967}"/>
              </a:ext>
            </a:extLst>
          </p:cNvPr>
          <p:cNvSpPr txBox="1"/>
          <p:nvPr/>
        </p:nvSpPr>
        <p:spPr>
          <a:xfrm>
            <a:off x="315605" y="1673520"/>
            <a:ext cx="3831852" cy="1938992"/>
          </a:xfrm>
          <a:prstGeom prst="rect">
            <a:avLst/>
          </a:prstGeom>
          <a:noFill/>
        </p:spPr>
        <p:txBody>
          <a:bodyPr wrap="square" lIns="91440" tIns="45720" rIns="91440" bIns="45720" rtlCol="0" anchor="t">
            <a:spAutoFit/>
          </a:bodyPr>
          <a:lstStyle/>
          <a:p>
            <a:r>
              <a:rPr lang="en-US" sz="1200" u="sng" dirty="0">
                <a:latin typeface="Roboto"/>
                <a:ea typeface="Roboto"/>
                <a:cs typeface="Arial"/>
              </a:rPr>
              <a:t>Instructions</a:t>
            </a:r>
            <a:r>
              <a:rPr lang="en-US" sz="1200" dirty="0">
                <a:latin typeface="Roboto"/>
                <a:ea typeface="Roboto"/>
                <a:cs typeface="Arial"/>
              </a:rPr>
              <a:t>: Find more activities to do as a family!</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Arial" panose="020B0604020202020204" pitchFamily="34" charset="0"/>
            </a:endParaRPr>
          </a:p>
          <a:p>
            <a:r>
              <a:rPr lang="en-US" sz="1200" u="sng" dirty="0">
                <a:latin typeface="Roboto"/>
                <a:ea typeface="Roboto"/>
                <a:cs typeface="Arial"/>
              </a:rPr>
              <a:t>Activity</a:t>
            </a:r>
            <a:r>
              <a:rPr lang="en-US" sz="1200" dirty="0">
                <a:latin typeface="Roboto"/>
                <a:ea typeface="Roboto"/>
                <a:cs typeface="Arial"/>
              </a:rPr>
              <a:t>: </a:t>
            </a:r>
            <a:r>
              <a:rPr lang="en-US" sz="1200" dirty="0">
                <a:latin typeface="Roboto"/>
                <a:ea typeface="Roboto"/>
                <a:cs typeface="Arial"/>
                <a:hlinkClick r:id="rId2"/>
              </a:rPr>
              <a:t>Visit the LEGO Foundation’s website</a:t>
            </a:r>
            <a:r>
              <a:rPr lang="en-US" sz="1200" dirty="0">
                <a:latin typeface="Roboto"/>
                <a:ea typeface="Roboto"/>
                <a:cs typeface="Arial"/>
              </a:rPr>
              <a:t> or scan the QR Code and try out at least one activity from there. If you cannot visit the website (or even if you can), make up a game to play together using materials you already have. Play your game!</a:t>
            </a:r>
          </a:p>
          <a:p>
            <a:endParaRPr lang="en-US" sz="1200" dirty="0">
              <a:latin typeface="Roboto" panose="02000000000000000000" pitchFamily="2" charset="0"/>
              <a:ea typeface="Roboto" panose="02000000000000000000" pitchFamily="2" charset="0"/>
              <a:cs typeface="Arial" panose="020B0604020202020204" pitchFamily="34" charset="0"/>
            </a:endParaRPr>
          </a:p>
          <a:p>
            <a:pPr lvl="1"/>
            <a:r>
              <a:rPr lang="en-US" sz="1200" u="sng" dirty="0">
                <a:latin typeface="Roboto"/>
                <a:ea typeface="Roboto"/>
                <a:cs typeface="Arial"/>
              </a:rPr>
              <a:t>Activity Log</a:t>
            </a:r>
            <a:r>
              <a:rPr lang="en-US" sz="1200" dirty="0">
                <a:latin typeface="Roboto"/>
                <a:ea typeface="Roboto"/>
                <a:cs typeface="Arial"/>
              </a:rPr>
              <a:t>: Write down what activity your family chose to do.</a:t>
            </a:r>
          </a:p>
        </p:txBody>
      </p:sp>
      <p:pic>
        <p:nvPicPr>
          <p:cNvPr id="6" name="Picture 5" descr="Graphical user interface&#10;&#10;Description automatically generated with low confidence">
            <a:extLst>
              <a:ext uri="{FF2B5EF4-FFF2-40B4-BE49-F238E27FC236}">
                <a16:creationId xmlns:a16="http://schemas.microsoft.com/office/drawing/2014/main" id="{2FBB8A8F-C926-048E-1018-F14415CB3A3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9881" y="232232"/>
            <a:ext cx="3691127" cy="857922"/>
          </a:xfrm>
          <a:prstGeom prst="rect">
            <a:avLst/>
          </a:prstGeom>
        </p:spPr>
      </p:pic>
      <p:sp>
        <p:nvSpPr>
          <p:cNvPr id="7" name="TextBox 6">
            <a:extLst>
              <a:ext uri="{FF2B5EF4-FFF2-40B4-BE49-F238E27FC236}">
                <a16:creationId xmlns:a16="http://schemas.microsoft.com/office/drawing/2014/main" id="{9A686DC8-C4F2-31A3-2BA5-991E4244EA0C}"/>
              </a:ext>
            </a:extLst>
          </p:cNvPr>
          <p:cNvSpPr txBox="1"/>
          <p:nvPr/>
        </p:nvSpPr>
        <p:spPr>
          <a:xfrm>
            <a:off x="4701403" y="3231505"/>
            <a:ext cx="1840992" cy="953453"/>
          </a:xfrm>
          <a:prstGeom prst="roundRect">
            <a:avLst/>
          </a:prstGeom>
          <a:solidFill>
            <a:srgbClr val="E5AE32"/>
          </a:solidFill>
        </p:spPr>
        <p:txBody>
          <a:bodyPr wrap="square" rtlCol="0">
            <a:spAutoFit/>
          </a:bodyPr>
          <a:lstStyle/>
          <a:p>
            <a:pPr algn="ctr"/>
            <a:r>
              <a:rPr lang="en-US" sz="1400" b="1" u="sng">
                <a:effectLst>
                  <a:outerShdw blurRad="38100" dist="38100" dir="2700000" algn="tl">
                    <a:srgbClr val="000000">
                      <a:alpha val="43137"/>
                    </a:srgbClr>
                  </a:outerShdw>
                </a:effectLst>
                <a:latin typeface="Roboto" panose="02000000000000000000" pitchFamily="2" charset="0"/>
                <a:ea typeface="Roboto" panose="02000000000000000000" pitchFamily="2" charset="0"/>
              </a:rPr>
              <a:t>Habits of Learning</a:t>
            </a:r>
          </a:p>
          <a:p>
            <a:pPr algn="ctr"/>
            <a:r>
              <a:rPr lang="en-US" sz="1200">
                <a:latin typeface="Roboto" panose="02000000000000000000" pitchFamily="2" charset="0"/>
                <a:ea typeface="Roboto" panose="02000000000000000000" pitchFamily="2" charset="0"/>
              </a:rPr>
              <a:t>We will use </a:t>
            </a:r>
            <a:r>
              <a:rPr lang="en-US" sz="1200" b="1" u="sng">
                <a:latin typeface="Roboto" panose="02000000000000000000" pitchFamily="2" charset="0"/>
                <a:ea typeface="Roboto" panose="02000000000000000000" pitchFamily="2" charset="0"/>
              </a:rPr>
              <a:t>listen &amp; empathy</a:t>
            </a:r>
            <a:r>
              <a:rPr lang="en-US" sz="1200">
                <a:latin typeface="Roboto" panose="02000000000000000000" pitchFamily="2" charset="0"/>
                <a:ea typeface="Roboto" panose="02000000000000000000" pitchFamily="2" charset="0"/>
              </a:rPr>
              <a:t> during this activity.</a:t>
            </a:r>
          </a:p>
        </p:txBody>
      </p:sp>
      <p:pic>
        <p:nvPicPr>
          <p:cNvPr id="9" name="Picture 8" descr="A purple pencil with pink eraser&#10;&#10;Description automatically generated">
            <a:extLst>
              <a:ext uri="{FF2B5EF4-FFF2-40B4-BE49-F238E27FC236}">
                <a16:creationId xmlns:a16="http://schemas.microsoft.com/office/drawing/2014/main" id="{9EFF461C-8EF3-57D1-FF78-978E18C9313F}"/>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38906" b="67507" l="54958" r="72189">
                        <a14:foregroundMark x1="62938" y1="39547" x2="62938" y2="39547"/>
                        <a14:foregroundMark x1="60822" y1="38906" x2="60822" y2="38906"/>
                        <a14:foregroundMark x1="63664" y1="67080" x2="63664" y2="67080"/>
                        <a14:foregroundMark x1="63241" y1="67507" x2="63241" y2="67507"/>
                      </a14:backgroundRemoval>
                    </a14:imgEffect>
                  </a14:imgLayer>
                </a14:imgProps>
              </a:ext>
              <a:ext uri="{28A0092B-C50C-407E-A947-70E740481C1C}">
                <a14:useLocalDpi xmlns:a14="http://schemas.microsoft.com/office/drawing/2010/main"/>
              </a:ext>
            </a:extLst>
          </a:blip>
          <a:srcRect l="52893" t="36052" r="25645" b="29122"/>
          <a:stretch/>
        </p:blipFill>
        <p:spPr>
          <a:xfrm rot="2845879">
            <a:off x="468070" y="3091971"/>
            <a:ext cx="239091" cy="548640"/>
          </a:xfrm>
          <a:prstGeom prst="rect">
            <a:avLst/>
          </a:prstGeom>
        </p:spPr>
      </p:pic>
      <p:pic>
        <p:nvPicPr>
          <p:cNvPr id="4" name="Picture 3" descr="A qr code with a white background&#10;&#10;AI-generated content may be incorrect.">
            <a:extLst>
              <a:ext uri="{FF2B5EF4-FFF2-40B4-BE49-F238E27FC236}">
                <a16:creationId xmlns:a16="http://schemas.microsoft.com/office/drawing/2014/main" id="{AC4310D5-0AB6-B3CD-F581-7B77E0023B27}"/>
              </a:ext>
            </a:extLst>
          </p:cNvPr>
          <p:cNvPicPr>
            <a:picLocks noChangeAspect="1"/>
          </p:cNvPicPr>
          <p:nvPr/>
        </p:nvPicPr>
        <p:blipFill>
          <a:blip r:embed="rId6"/>
          <a:stretch>
            <a:fillRect/>
          </a:stretch>
        </p:blipFill>
        <p:spPr>
          <a:xfrm>
            <a:off x="4804719" y="1304298"/>
            <a:ext cx="1634359" cy="1634359"/>
          </a:xfrm>
          <a:prstGeom prst="rect">
            <a:avLst/>
          </a:prstGeom>
        </p:spPr>
      </p:pic>
      <p:pic>
        <p:nvPicPr>
          <p:cNvPr id="2" name="Picture 1" descr="A yellow square with a red triangle and a blue star on it&#10;&#10;AI-generated content may be incorrect.">
            <a:extLst>
              <a:ext uri="{FF2B5EF4-FFF2-40B4-BE49-F238E27FC236}">
                <a16:creationId xmlns:a16="http://schemas.microsoft.com/office/drawing/2014/main" id="{59DAE1B9-0593-A12D-68D5-0B3F603270C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79390" y="232232"/>
            <a:ext cx="914400" cy="914400"/>
          </a:xfrm>
          <a:prstGeom prst="rect">
            <a:avLst/>
          </a:prstGeom>
        </p:spPr>
      </p:pic>
    </p:spTree>
    <p:extLst>
      <p:ext uri="{BB962C8B-B14F-4D97-AF65-F5344CB8AC3E}">
        <p14:creationId xmlns:p14="http://schemas.microsoft.com/office/powerpoint/2010/main" val="396203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a20863-7c96-4a57-95ca-029d1820b203">
      <Terms xmlns="http://schemas.microsoft.com/office/infopath/2007/PartnerControls"/>
    </lcf76f155ced4ddcb4097134ff3c332f>
    <TaxCatchAll xmlns="32a440ee-ccdf-4ffb-ba5c-71e25989d2a9" xsi:nil="true"/>
    <SharedWithUsers xmlns="32a440ee-ccdf-4ffb-ba5c-71e25989d2a9">
      <UserInfo>
        <DisplayName>Christina Milligan</DisplayName>
        <AccountId>35</AccountId>
        <AccountType/>
      </UserInfo>
      <UserInfo>
        <DisplayName>Charlie Gibson</DisplayName>
        <AccountId>41</AccountId>
        <AccountType/>
      </UserInfo>
      <UserInfo>
        <DisplayName>Betsy Daniels</DisplayName>
        <AccountId>4</AccountId>
        <AccountType/>
      </UserInfo>
      <UserInfo>
        <DisplayName>Ryanne Cook</DisplayName>
        <AccountId>10</AccountId>
        <AccountType/>
      </UserInfo>
      <UserInfo>
        <DisplayName>Tammy Pankey</DisplayName>
        <AccountId>96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6" ma:contentTypeDescription="Create a new document." ma:contentTypeScope="" ma:versionID="d840cbb3395a44253f9744fdd918ba54">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33127199b8f35e73cf1e9ee8247da254"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9C1CA6-9C7D-4637-ACEF-6072C5332912}">
  <ds:schemaRefs>
    <ds:schemaRef ds:uri="09a20863-7c96-4a57-95ca-029d1820b203"/>
    <ds:schemaRef ds:uri="32a440ee-ccdf-4ffb-ba5c-71e25989d2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7B6AD1-500B-4E50-9BF3-8B3F6BB3E861}">
  <ds:schemaRefs>
    <ds:schemaRef ds:uri="http://schemas.microsoft.com/sharepoint/v3/contenttype/forms"/>
  </ds:schemaRefs>
</ds:datastoreItem>
</file>

<file path=customXml/itemProps3.xml><?xml version="1.0" encoding="utf-8"?>
<ds:datastoreItem xmlns:ds="http://schemas.openxmlformats.org/officeDocument/2006/customXml" ds:itemID="{A0B05F66-8D94-40C6-98DB-F57E7B94E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17</TotalTime>
  <Words>1285</Words>
  <Application>Microsoft Office PowerPoint</Application>
  <PresentationFormat>Letter Paper (8.5x11 in)</PresentationFormat>
  <Paragraphs>112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Morgan</dc:creator>
  <cp:lastModifiedBy>Page Watt</cp:lastModifiedBy>
  <cp:revision>15</cp:revision>
  <dcterms:created xsi:type="dcterms:W3CDTF">2023-04-26T18:59:11Z</dcterms:created>
  <dcterms:modified xsi:type="dcterms:W3CDTF">2025-07-25T14:31:44Z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MediaServiceImageTags">
    <vt:lpwstr/>
  </property>
</Properties>
</file>