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6" r:id="rId5"/>
  </p:sldIdLst>
  <p:sldSz cx="6858000" cy="9144000" type="letter"/>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AA639E1F-FCB5-6051-D38A-CC4962992561}" name="Charlie Gibson" initials="CG" userId="S::cgibson@firstinspires.org::05d73aa8-f094-42cf-9261-ec5251b97041" providerId="AD"/>
  <p188:author id="{E0845484-DC78-6687-9C38-5A674596C84E}" name="Christina Milligan" initials="CM" userId="S::cmilligan@firstinspires.org::a6058a17-f0f5-4f7a-83eb-a9070d303f05" providerId="AD"/>
  <p188:author id="{8819028B-9B3A-5280-8A85-5DC6123B8924}" name="Page Watt" initials="" userId="S::pwatt@firstinspires.org::d9dbb31a-14b4-48a5-9fc1-8195949092ce" providerId="AD"/>
  <p188:author id="{CC915290-8344-CD5D-185D-98D43C5DE9EE}" name="Kate Sample" initials="KS" userId="S::ksample@firstinspires.org::ad24f2c8-db21-4b10-9534-7a98911ec180" providerId="AD"/>
  <p188:author id="{8CDA53B9-F1BA-C8C7-2C2A-60B6DBCA0E44}" name="Betsy Daniels" initials="BD" userId="S::bdaniels@firstinspires.org::a44171bd-6c25-4139-ab16-062dbd6de46d" providerId="AD"/>
  <p188:author id="{7F8119BA-3CC6-81E0-8C18-5084C4D2471A}" name="Kathy Morgan" initials="KM" userId="S::kmorgan@firstinspires.org::19752d8f-270a-426b-91ad-1bf5c79275bc" providerId="AD"/>
  <p188:author id="{E97725C9-38CB-DF41-38E4-16BBCD052361}" name="Tammy Pankey" initials="TP" userId="S::tpankey@firstinspires.org::89b84b47-0384-4d66-b56e-dc00ebdb68cf" providerId="AD"/>
  <p188:author id="{D6ECBAEB-0000-4E86-2837-AFB709F2211D}" name="Steven Mackenzie" initials="SM" userId="S::steven.mackenzie_lego.com#ext#@usfirst.onmicrosoft.com::9f93f380-48b2-4ee2-a0f0-8e8b6e97bfc5"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5AE32"/>
    <a:srgbClr val="FC28E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22B1842-1B0B-5117-FE17-41CDCAA810F2}" v="12" dt="2025-07-25T14:27:47.32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5" d="100"/>
          <a:sy n="65" d="100"/>
        </p:scale>
        <p:origin x="2010" y="4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11" Type="http://schemas.microsoft.com/office/2018/10/relationships/authors" Target="authors.xml"/><Relationship Id="rId5" Type="http://schemas.openxmlformats.org/officeDocument/2006/relationships/slide" Target="slides/slide1.xml"/><Relationship Id="rId10"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n-US"/>
              <a:t>Click to edit Master title style</a:t>
            </a:r>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p:cNvSpPr>
            <a:spLocks noGrp="1"/>
          </p:cNvSpPr>
          <p:nvPr>
            <p:ph type="dt" sz="half" idx="10"/>
          </p:nvPr>
        </p:nvSpPr>
        <p:spPr/>
        <p:txBody>
          <a:bodyPr/>
          <a:lstStyle/>
          <a:p>
            <a:fld id="{0C3688C6-4C50-48CA-A9C0-FEB632A272C8}" type="datetimeFigureOut">
              <a:rPr lang="en-US" smtClean="0"/>
              <a:t>7/25/2025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1A7053-2942-4577-A64D-2A776F8E4D88}" type="slidenum">
              <a:rPr lang="en-US" smtClean="0"/>
              <a:t>‹#›</a:t>
            </a:fld>
            <a:endParaRPr lang="en-US"/>
          </a:p>
        </p:txBody>
      </p:sp>
    </p:spTree>
    <p:extLst>
      <p:ext uri="{BB962C8B-B14F-4D97-AF65-F5344CB8AC3E}">
        <p14:creationId xmlns:p14="http://schemas.microsoft.com/office/powerpoint/2010/main" val="4619031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C3688C6-4C50-48CA-A9C0-FEB632A272C8}" type="datetimeFigureOut">
              <a:rPr lang="en-US" smtClean="0"/>
              <a:t>7/25/2025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1A7053-2942-4577-A64D-2A776F8E4D88}" type="slidenum">
              <a:rPr lang="en-US" smtClean="0"/>
              <a:t>‹#›</a:t>
            </a:fld>
            <a:endParaRPr lang="en-US"/>
          </a:p>
        </p:txBody>
      </p:sp>
    </p:spTree>
    <p:extLst>
      <p:ext uri="{BB962C8B-B14F-4D97-AF65-F5344CB8AC3E}">
        <p14:creationId xmlns:p14="http://schemas.microsoft.com/office/powerpoint/2010/main" val="32767126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C3688C6-4C50-48CA-A9C0-FEB632A272C8}" type="datetimeFigureOut">
              <a:rPr lang="en-US" smtClean="0"/>
              <a:t>7/25/2025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1A7053-2942-4577-A64D-2A776F8E4D88}" type="slidenum">
              <a:rPr lang="en-US" smtClean="0"/>
              <a:t>‹#›</a:t>
            </a:fld>
            <a:endParaRPr lang="en-US"/>
          </a:p>
        </p:txBody>
      </p:sp>
    </p:spTree>
    <p:extLst>
      <p:ext uri="{BB962C8B-B14F-4D97-AF65-F5344CB8AC3E}">
        <p14:creationId xmlns:p14="http://schemas.microsoft.com/office/powerpoint/2010/main" val="13882643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C3688C6-4C50-48CA-A9C0-FEB632A272C8}" type="datetimeFigureOut">
              <a:rPr lang="en-US" smtClean="0"/>
              <a:t>7/25/2025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1A7053-2942-4577-A64D-2A776F8E4D88}" type="slidenum">
              <a:rPr lang="en-US" smtClean="0"/>
              <a:t>‹#›</a:t>
            </a:fld>
            <a:endParaRPr lang="en-US"/>
          </a:p>
        </p:txBody>
      </p:sp>
    </p:spTree>
    <p:extLst>
      <p:ext uri="{BB962C8B-B14F-4D97-AF65-F5344CB8AC3E}">
        <p14:creationId xmlns:p14="http://schemas.microsoft.com/office/powerpoint/2010/main" val="2821032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n-US"/>
              <a:t>Click to edit Master title style</a:t>
            </a:r>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C3688C6-4C50-48CA-A9C0-FEB632A272C8}" type="datetimeFigureOut">
              <a:rPr lang="en-US" smtClean="0"/>
              <a:t>7/25/2025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1A7053-2942-4577-A64D-2A776F8E4D88}" type="slidenum">
              <a:rPr lang="en-US" smtClean="0"/>
              <a:t>‹#›</a:t>
            </a:fld>
            <a:endParaRPr lang="en-US"/>
          </a:p>
        </p:txBody>
      </p:sp>
    </p:spTree>
    <p:extLst>
      <p:ext uri="{BB962C8B-B14F-4D97-AF65-F5344CB8AC3E}">
        <p14:creationId xmlns:p14="http://schemas.microsoft.com/office/powerpoint/2010/main" val="9045891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71488" y="2434167"/>
            <a:ext cx="2914650" cy="5801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3471863" y="2434167"/>
            <a:ext cx="2914650" cy="5801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0C3688C6-4C50-48CA-A9C0-FEB632A272C8}" type="datetimeFigureOut">
              <a:rPr lang="en-US" smtClean="0"/>
              <a:t>7/25/2025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1A7053-2942-4577-A64D-2A776F8E4D88}" type="slidenum">
              <a:rPr lang="en-US" smtClean="0"/>
              <a:t>‹#›</a:t>
            </a:fld>
            <a:endParaRPr lang="en-US"/>
          </a:p>
        </p:txBody>
      </p:sp>
    </p:spTree>
    <p:extLst>
      <p:ext uri="{BB962C8B-B14F-4D97-AF65-F5344CB8AC3E}">
        <p14:creationId xmlns:p14="http://schemas.microsoft.com/office/powerpoint/2010/main" val="39181725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n-US"/>
              <a:t>Click to edit Master title style</a:t>
            </a:r>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3340100"/>
            <a:ext cx="2901255" cy="4912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3340100"/>
            <a:ext cx="2915543" cy="4912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0C3688C6-4C50-48CA-A9C0-FEB632A272C8}" type="datetimeFigureOut">
              <a:rPr lang="en-US" smtClean="0"/>
              <a:t>7/25/2025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01A7053-2942-4577-A64D-2A776F8E4D88}" type="slidenum">
              <a:rPr lang="en-US" smtClean="0"/>
              <a:t>‹#›</a:t>
            </a:fld>
            <a:endParaRPr lang="en-US"/>
          </a:p>
        </p:txBody>
      </p:sp>
    </p:spTree>
    <p:extLst>
      <p:ext uri="{BB962C8B-B14F-4D97-AF65-F5344CB8AC3E}">
        <p14:creationId xmlns:p14="http://schemas.microsoft.com/office/powerpoint/2010/main" val="24737709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C3688C6-4C50-48CA-A9C0-FEB632A272C8}" type="datetimeFigureOut">
              <a:rPr lang="en-US" smtClean="0"/>
              <a:t>7/25/2025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01A7053-2942-4577-A64D-2A776F8E4D88}" type="slidenum">
              <a:rPr lang="en-US" smtClean="0"/>
              <a:t>‹#›</a:t>
            </a:fld>
            <a:endParaRPr lang="en-US"/>
          </a:p>
        </p:txBody>
      </p:sp>
    </p:spTree>
    <p:extLst>
      <p:ext uri="{BB962C8B-B14F-4D97-AF65-F5344CB8AC3E}">
        <p14:creationId xmlns:p14="http://schemas.microsoft.com/office/powerpoint/2010/main" val="3921052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C3688C6-4C50-48CA-A9C0-FEB632A272C8}" type="datetimeFigureOut">
              <a:rPr lang="en-US" smtClean="0"/>
              <a:t>7/25/2025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01A7053-2942-4577-A64D-2A776F8E4D88}" type="slidenum">
              <a:rPr lang="en-US" smtClean="0"/>
              <a:t>‹#›</a:t>
            </a:fld>
            <a:endParaRPr lang="en-US"/>
          </a:p>
        </p:txBody>
      </p:sp>
    </p:spTree>
    <p:extLst>
      <p:ext uri="{BB962C8B-B14F-4D97-AF65-F5344CB8AC3E}">
        <p14:creationId xmlns:p14="http://schemas.microsoft.com/office/powerpoint/2010/main" val="11983527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0C3688C6-4C50-48CA-A9C0-FEB632A272C8}" type="datetimeFigureOut">
              <a:rPr lang="en-US" smtClean="0"/>
              <a:t>7/25/2025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1A7053-2942-4577-A64D-2A776F8E4D88}" type="slidenum">
              <a:rPr lang="en-US" smtClean="0"/>
              <a:t>‹#›</a:t>
            </a:fld>
            <a:endParaRPr lang="en-US"/>
          </a:p>
        </p:txBody>
      </p:sp>
    </p:spTree>
    <p:extLst>
      <p:ext uri="{BB962C8B-B14F-4D97-AF65-F5344CB8AC3E}">
        <p14:creationId xmlns:p14="http://schemas.microsoft.com/office/powerpoint/2010/main" val="30092487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0C3688C6-4C50-48CA-A9C0-FEB632A272C8}" type="datetimeFigureOut">
              <a:rPr lang="en-US" smtClean="0"/>
              <a:t>7/25/2025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1A7053-2942-4577-A64D-2A776F8E4D88}" type="slidenum">
              <a:rPr lang="en-US" smtClean="0"/>
              <a:t>‹#›</a:t>
            </a:fld>
            <a:endParaRPr lang="en-US"/>
          </a:p>
        </p:txBody>
      </p:sp>
    </p:spTree>
    <p:extLst>
      <p:ext uri="{BB962C8B-B14F-4D97-AF65-F5344CB8AC3E}">
        <p14:creationId xmlns:p14="http://schemas.microsoft.com/office/powerpoint/2010/main" val="23878212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0C3688C6-4C50-48CA-A9C0-FEB632A272C8}" type="datetimeFigureOut">
              <a:rPr lang="en-US" smtClean="0"/>
              <a:t>7/25/2025</a:t>
            </a:fld>
            <a:endParaRPr lang="en-US"/>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001A7053-2942-4577-A64D-2A776F8E4D88}" type="slidenum">
              <a:rPr lang="en-US" smtClean="0"/>
              <a:t>‹#›</a:t>
            </a:fld>
            <a:endParaRPr lang="en-US"/>
          </a:p>
        </p:txBody>
      </p:sp>
    </p:spTree>
    <p:extLst>
      <p:ext uri="{BB962C8B-B14F-4D97-AF65-F5344CB8AC3E}">
        <p14:creationId xmlns:p14="http://schemas.microsoft.com/office/powerpoint/2010/main" val="352216604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Habits of Learning graphic">
            <a:extLst>
              <a:ext uri="{FF2B5EF4-FFF2-40B4-BE49-F238E27FC236}">
                <a16:creationId xmlns:a16="http://schemas.microsoft.com/office/drawing/2014/main" id="{509593B7-96F3-8E1A-B4A2-9F2E424455B8}"/>
              </a:ext>
            </a:extLst>
          </p:cNvPr>
          <p:cNvPicPr>
            <a:picLocks noChangeAspect="1"/>
          </p:cNvPicPr>
          <p:nvPr/>
        </p:nvPicPr>
        <p:blipFill>
          <a:blip r:embed="rId2" cstate="hqprint">
            <a:extLst>
              <a:ext uri="{28A0092B-C50C-407E-A947-70E740481C1C}">
                <a14:useLocalDpi xmlns:a14="http://schemas.microsoft.com/office/drawing/2010/main"/>
              </a:ext>
            </a:extLst>
          </a:blip>
          <a:stretch>
            <a:fillRect/>
          </a:stretch>
        </p:blipFill>
        <p:spPr>
          <a:xfrm>
            <a:off x="3740071" y="2455268"/>
            <a:ext cx="2864471" cy="2213456"/>
          </a:xfrm>
          <a:prstGeom prst="rect">
            <a:avLst/>
          </a:prstGeom>
        </p:spPr>
      </p:pic>
      <p:pic>
        <p:nvPicPr>
          <p:cNvPr id="17" name="Picture 16">
            <a:extLst>
              <a:ext uri="{FF2B5EF4-FFF2-40B4-BE49-F238E27FC236}">
                <a16:creationId xmlns:a16="http://schemas.microsoft.com/office/drawing/2014/main" id="{CD38F191-05A9-E49C-A17E-BBB18E4B50EF}"/>
              </a:ext>
            </a:extLst>
          </p:cNvPr>
          <p:cNvPicPr>
            <a:picLocks noChangeAspect="1"/>
          </p:cNvPicPr>
          <p:nvPr/>
        </p:nvPicPr>
        <p:blipFill>
          <a:blip r:embed="rId3" cstate="hqprint">
            <a:extLst>
              <a:ext uri="{28A0092B-C50C-407E-A947-70E740481C1C}">
                <a14:useLocalDpi xmlns:a14="http://schemas.microsoft.com/office/drawing/2010/main"/>
              </a:ext>
            </a:extLst>
          </a:blip>
          <a:stretch>
            <a:fillRect/>
          </a:stretch>
        </p:blipFill>
        <p:spPr>
          <a:xfrm>
            <a:off x="415763" y="6999362"/>
            <a:ext cx="3013236" cy="1867094"/>
          </a:xfrm>
          <a:prstGeom prst="rect">
            <a:avLst/>
          </a:prstGeom>
        </p:spPr>
      </p:pic>
      <p:sp>
        <p:nvSpPr>
          <p:cNvPr id="6" name="Rectangle: Rounded Corners 5">
            <a:extLst>
              <a:ext uri="{FF2B5EF4-FFF2-40B4-BE49-F238E27FC236}">
                <a16:creationId xmlns:a16="http://schemas.microsoft.com/office/drawing/2014/main" id="{A7F75F8E-EA8C-6D7D-BFEB-89CF060E6D74}"/>
              </a:ext>
            </a:extLst>
          </p:cNvPr>
          <p:cNvSpPr/>
          <p:nvPr/>
        </p:nvSpPr>
        <p:spPr>
          <a:xfrm>
            <a:off x="100584" y="115910"/>
            <a:ext cx="6656832" cy="8912180"/>
          </a:xfrm>
          <a:prstGeom prst="roundRect">
            <a:avLst>
              <a:gd name="adj" fmla="val 7852"/>
            </a:avLst>
          </a:prstGeom>
          <a:noFill/>
          <a:ln w="381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62628558-E25C-FB32-E70F-0FF7314102F2}"/>
              </a:ext>
            </a:extLst>
          </p:cNvPr>
          <p:cNvSpPr txBox="1"/>
          <p:nvPr/>
        </p:nvSpPr>
        <p:spPr>
          <a:xfrm>
            <a:off x="318052" y="1043505"/>
            <a:ext cx="6221894" cy="830997"/>
          </a:xfrm>
          <a:prstGeom prst="rect">
            <a:avLst/>
          </a:prstGeom>
          <a:noFill/>
        </p:spPr>
        <p:txBody>
          <a:bodyPr wrap="square" rtlCol="0">
            <a:spAutoFit/>
          </a:bodyPr>
          <a:lstStyle/>
          <a:p>
            <a:r>
              <a:rPr lang="en-US" sz="2400" b="1">
                <a:latin typeface="Roboto" panose="02000000000000000000" pitchFamily="2" charset="0"/>
                <a:ea typeface="Roboto" panose="02000000000000000000" pitchFamily="2" charset="0"/>
                <a:cs typeface="Arial" panose="020B0604020202020204" pitchFamily="34" charset="0"/>
              </a:rPr>
              <a:t>Family Engagement Activities – </a:t>
            </a:r>
          </a:p>
          <a:p>
            <a:r>
              <a:rPr lang="en-US" sz="2400" b="1">
                <a:latin typeface="Roboto" panose="02000000000000000000" pitchFamily="2" charset="0"/>
                <a:ea typeface="Roboto" panose="02000000000000000000" pitchFamily="2" charset="0"/>
                <a:cs typeface="Arial" panose="020B0604020202020204" pitchFamily="34" charset="0"/>
              </a:rPr>
              <a:t>Instructions for Teachers</a:t>
            </a:r>
          </a:p>
        </p:txBody>
      </p:sp>
      <p:pic>
        <p:nvPicPr>
          <p:cNvPr id="16" name="Picture 15" descr="Graphical user interface&#10;&#10;Description automatically generated with low confidence">
            <a:extLst>
              <a:ext uri="{FF2B5EF4-FFF2-40B4-BE49-F238E27FC236}">
                <a16:creationId xmlns:a16="http://schemas.microsoft.com/office/drawing/2014/main" id="{F2612CCD-BD5B-7897-E368-D953DBD60CC3}"/>
              </a:ext>
            </a:extLst>
          </p:cNvPr>
          <p:cNvPicPr>
            <a:picLocks noChangeAspect="1"/>
          </p:cNvPicPr>
          <p:nvPr/>
        </p:nvPicPr>
        <p:blipFill>
          <a:blip r:embed="rId4" cstate="hqprint">
            <a:extLst>
              <a:ext uri="{28A0092B-C50C-407E-A947-70E740481C1C}">
                <a14:useLocalDpi xmlns:a14="http://schemas.microsoft.com/office/drawing/2010/main"/>
              </a:ext>
            </a:extLst>
          </a:blip>
          <a:stretch>
            <a:fillRect/>
          </a:stretch>
        </p:blipFill>
        <p:spPr>
          <a:xfrm>
            <a:off x="318053" y="296101"/>
            <a:ext cx="3691127" cy="857922"/>
          </a:xfrm>
          <a:prstGeom prst="rect">
            <a:avLst/>
          </a:prstGeom>
        </p:spPr>
      </p:pic>
      <p:sp>
        <p:nvSpPr>
          <p:cNvPr id="18" name="TextBox 17">
            <a:extLst>
              <a:ext uri="{FF2B5EF4-FFF2-40B4-BE49-F238E27FC236}">
                <a16:creationId xmlns:a16="http://schemas.microsoft.com/office/drawing/2014/main" id="{172B2E14-48B5-0BAC-59F1-7F2EEF019E95}"/>
              </a:ext>
            </a:extLst>
          </p:cNvPr>
          <p:cNvSpPr txBox="1"/>
          <p:nvPr/>
        </p:nvSpPr>
        <p:spPr>
          <a:xfrm>
            <a:off x="318051" y="2430675"/>
            <a:ext cx="3269146" cy="4493538"/>
          </a:xfrm>
          <a:prstGeom prst="rect">
            <a:avLst/>
          </a:prstGeom>
          <a:noFill/>
        </p:spPr>
        <p:txBody>
          <a:bodyPr wrap="square" lIns="91440" tIns="45720" rIns="91440" bIns="45720" rtlCol="0" anchor="t">
            <a:spAutoFit/>
          </a:bodyPr>
          <a:lstStyle/>
          <a:p>
            <a:r>
              <a:rPr lang="en-US" sz="1100" dirty="0">
                <a:latin typeface="Roboto" panose="02000000000000000000" pitchFamily="2" charset="0"/>
                <a:ea typeface="Roboto" panose="02000000000000000000" pitchFamily="2" charset="0"/>
                <a:cs typeface="Arial" panose="020B0604020202020204" pitchFamily="34" charset="0"/>
              </a:rPr>
              <a:t>You should have received Discover More sets for your students with your </a:t>
            </a:r>
            <a:r>
              <a:rPr lang="en-US" sz="1100" i="1" dirty="0">
                <a:latin typeface="Roboto" panose="02000000000000000000" pitchFamily="2" charset="0"/>
                <a:ea typeface="Roboto" panose="02000000000000000000" pitchFamily="2" charset="0"/>
                <a:cs typeface="Arial" panose="020B0604020202020204" pitchFamily="34" charset="0"/>
              </a:rPr>
              <a:t>FIRST</a:t>
            </a:r>
            <a:r>
              <a:rPr lang="en-US" sz="1100" dirty="0">
                <a:latin typeface="Roboto" panose="02000000000000000000" pitchFamily="2" charset="0"/>
                <a:ea typeface="Roboto" panose="02000000000000000000" pitchFamily="2" charset="0"/>
                <a:cs typeface="Arial" panose="020B0604020202020204" pitchFamily="34" charset="0"/>
              </a:rPr>
              <a:t> LEGO League Discover Class Pack. These sets include two sets of Six Bricks and are intended to be sent home and stay home with your students. Each activity can be done using Six Bricks, other LEGO elements, or any readily available crafting material (paper, cardboard, boxes, other building toys, etc.).</a:t>
            </a:r>
          </a:p>
          <a:p>
            <a:endParaRPr lang="en-US" sz="1100" dirty="0">
              <a:latin typeface="Roboto" panose="02000000000000000000" pitchFamily="2" charset="0"/>
              <a:ea typeface="Roboto" panose="02000000000000000000" pitchFamily="2" charset="0"/>
              <a:cs typeface="Arial" panose="020B0604020202020204" pitchFamily="34" charset="0"/>
            </a:endParaRPr>
          </a:p>
          <a:p>
            <a:r>
              <a:rPr lang="en-US" sz="1100" dirty="0">
                <a:latin typeface="Roboto" panose="02000000000000000000" pitchFamily="2" charset="0"/>
                <a:ea typeface="Roboto" panose="02000000000000000000" pitchFamily="2" charset="0"/>
                <a:cs typeface="Arial" panose="020B0604020202020204" pitchFamily="34" charset="0"/>
              </a:rPr>
              <a:t>Each card is structured in the following manner to guide families through the activity: instructions, activity, discussion questions, and the activity log. Additionally, the </a:t>
            </a:r>
            <a:r>
              <a:rPr lang="en-US" sz="1100" b="1" dirty="0">
                <a:latin typeface="Roboto" panose="02000000000000000000" pitchFamily="2" charset="0"/>
                <a:ea typeface="Roboto" panose="02000000000000000000" pitchFamily="2" charset="0"/>
                <a:cs typeface="Arial" panose="020B0604020202020204" pitchFamily="34" charset="0"/>
              </a:rPr>
              <a:t>vocabulary words</a:t>
            </a:r>
            <a:r>
              <a:rPr lang="en-US" sz="1100" dirty="0">
                <a:latin typeface="Roboto" panose="02000000000000000000" pitchFamily="2" charset="0"/>
                <a:ea typeface="Roboto" panose="02000000000000000000" pitchFamily="2" charset="0"/>
                <a:cs typeface="Arial" panose="020B0604020202020204" pitchFamily="34" charset="0"/>
              </a:rPr>
              <a:t> from the session are in bold on the card, allowing families to reinforce new learning at home.</a:t>
            </a:r>
          </a:p>
          <a:p>
            <a:endParaRPr lang="en-US" sz="1100" dirty="0">
              <a:latin typeface="Roboto" panose="02000000000000000000" pitchFamily="2" charset="0"/>
              <a:ea typeface="Roboto" panose="02000000000000000000" pitchFamily="2" charset="0"/>
              <a:cs typeface="Arial" panose="020B0604020202020204" pitchFamily="34" charset="0"/>
            </a:endParaRPr>
          </a:p>
          <a:p>
            <a:r>
              <a:rPr lang="en-US" sz="1100" dirty="0">
                <a:latin typeface="Roboto" panose="02000000000000000000" pitchFamily="2" charset="0"/>
                <a:ea typeface="Roboto" panose="02000000000000000000" pitchFamily="2" charset="0"/>
                <a:cs typeface="Arial"/>
              </a:rPr>
              <a:t>These fun, at-home activities are for your students and their families to complete together. You can print them out and send them home before or after each session or share them in the way that works for you and your families. If you’re sending the activities digitally, we suggest sending them as PDF or image files and have provided these file formats in separate documents for you in the QR code above.</a:t>
            </a:r>
            <a:endParaRPr lang="en-US" sz="1100" dirty="0">
              <a:latin typeface="Roboto" panose="02000000000000000000" pitchFamily="2" charset="0"/>
              <a:ea typeface="Roboto" panose="02000000000000000000" pitchFamily="2" charset="0"/>
              <a:cs typeface="Arial" panose="020B0604020202020204" pitchFamily="34" charset="0"/>
            </a:endParaRPr>
          </a:p>
        </p:txBody>
      </p:sp>
      <p:sp>
        <p:nvSpPr>
          <p:cNvPr id="19" name="TextBox 18">
            <a:extLst>
              <a:ext uri="{FF2B5EF4-FFF2-40B4-BE49-F238E27FC236}">
                <a16:creationId xmlns:a16="http://schemas.microsoft.com/office/drawing/2014/main" id="{1C7DB448-5488-59F8-A499-636AF30160B6}"/>
              </a:ext>
            </a:extLst>
          </p:cNvPr>
          <p:cNvSpPr txBox="1"/>
          <p:nvPr/>
        </p:nvSpPr>
        <p:spPr>
          <a:xfrm>
            <a:off x="3619789" y="4754770"/>
            <a:ext cx="2946836" cy="3477875"/>
          </a:xfrm>
          <a:prstGeom prst="rect">
            <a:avLst/>
          </a:prstGeom>
          <a:noFill/>
        </p:spPr>
        <p:txBody>
          <a:bodyPr wrap="square" rtlCol="0">
            <a:spAutoFit/>
          </a:bodyPr>
          <a:lstStyle/>
          <a:p>
            <a:r>
              <a:rPr lang="en-US" sz="1100">
                <a:latin typeface="Roboto" panose="02000000000000000000" pitchFamily="2" charset="0"/>
                <a:ea typeface="Roboto" panose="02000000000000000000" pitchFamily="2" charset="0"/>
                <a:cs typeface="Arial" panose="020B0604020202020204" pitchFamily="34" charset="0"/>
              </a:rPr>
              <a:t>The </a:t>
            </a:r>
            <a:r>
              <a:rPr lang="en-US" sz="1100" i="1">
                <a:latin typeface="Roboto" panose="02000000000000000000" pitchFamily="2" charset="0"/>
                <a:ea typeface="Roboto" panose="02000000000000000000" pitchFamily="2" charset="0"/>
                <a:cs typeface="Arial" panose="020B0604020202020204" pitchFamily="34" charset="0"/>
              </a:rPr>
              <a:t>FIRST</a:t>
            </a:r>
            <a:r>
              <a:rPr lang="en-US" sz="1100">
                <a:latin typeface="Roboto" panose="02000000000000000000" pitchFamily="2" charset="0"/>
                <a:ea typeface="Roboto" panose="02000000000000000000" pitchFamily="2" charset="0"/>
                <a:cs typeface="Arial" panose="020B0604020202020204" pitchFamily="34" charset="0"/>
              </a:rPr>
              <a:t> LEGO League Discover Family Engagement Activity Log is included as a tool to help you track whether families are doing the activities and give them a space to ask questions or share comments with you. </a:t>
            </a:r>
          </a:p>
          <a:p>
            <a:endParaRPr lang="en-US" sz="1100">
              <a:latin typeface="Roboto" panose="02000000000000000000" pitchFamily="2" charset="0"/>
              <a:ea typeface="Roboto" panose="02000000000000000000" pitchFamily="2" charset="0"/>
              <a:cs typeface="Arial" panose="020B0604020202020204" pitchFamily="34" charset="0"/>
            </a:endParaRPr>
          </a:p>
          <a:p>
            <a:r>
              <a:rPr lang="en-US" sz="1100">
                <a:latin typeface="Roboto" panose="02000000000000000000" pitchFamily="2" charset="0"/>
                <a:ea typeface="Roboto" panose="02000000000000000000" pitchFamily="2" charset="0"/>
                <a:cs typeface="Arial" panose="020B0604020202020204" pitchFamily="34" charset="0"/>
              </a:rPr>
              <a:t>The Family Engagement Activity Student Page provides families the opportunity to talk about what happened in the activity and answer the prompt given on each card. Adults can complete the form. We hope this helps encourage conversation between teachers and families as you build a partnership to support student success. </a:t>
            </a:r>
          </a:p>
          <a:p>
            <a:endParaRPr lang="en-US" sz="1100">
              <a:latin typeface="Roboto" panose="02000000000000000000" pitchFamily="2" charset="0"/>
              <a:ea typeface="Roboto" panose="02000000000000000000" pitchFamily="2" charset="0"/>
              <a:cs typeface="Arial" panose="020B0604020202020204" pitchFamily="34" charset="0"/>
            </a:endParaRPr>
          </a:p>
          <a:p>
            <a:r>
              <a:rPr lang="en-US" sz="1100">
                <a:latin typeface="Roboto" panose="02000000000000000000" pitchFamily="2" charset="0"/>
                <a:ea typeface="Roboto" panose="02000000000000000000" pitchFamily="2" charset="0"/>
                <a:cs typeface="Arial" panose="020B0604020202020204" pitchFamily="34" charset="0"/>
              </a:rPr>
              <a:t>Consider providing a way for families to share videos or photos of them doing the activities. You might recognize students who submit a completed log with a certificate or other prize.</a:t>
            </a:r>
          </a:p>
        </p:txBody>
      </p:sp>
      <p:sp>
        <p:nvSpPr>
          <p:cNvPr id="9" name="TextBox 8">
            <a:extLst>
              <a:ext uri="{FF2B5EF4-FFF2-40B4-BE49-F238E27FC236}">
                <a16:creationId xmlns:a16="http://schemas.microsoft.com/office/drawing/2014/main" id="{CEE20303-6C80-61EE-E989-DF8A41E5D445}"/>
              </a:ext>
            </a:extLst>
          </p:cNvPr>
          <p:cNvSpPr txBox="1"/>
          <p:nvPr/>
        </p:nvSpPr>
        <p:spPr>
          <a:xfrm>
            <a:off x="318051" y="1815248"/>
            <a:ext cx="6031266" cy="600164"/>
          </a:xfrm>
          <a:prstGeom prst="rect">
            <a:avLst/>
          </a:prstGeom>
          <a:noFill/>
        </p:spPr>
        <p:txBody>
          <a:bodyPr wrap="square" lIns="91440" tIns="45720" rIns="91440" bIns="45720" rtlCol="0" anchor="t">
            <a:spAutoFit/>
          </a:bodyPr>
          <a:lstStyle/>
          <a:p>
            <a:r>
              <a:rPr lang="en-US" sz="1100">
                <a:latin typeface="Roboto" panose="02000000000000000000" pitchFamily="2" charset="0"/>
                <a:ea typeface="Roboto" panose="02000000000000000000" pitchFamily="2" charset="0"/>
                <a:cs typeface="Arial"/>
              </a:rPr>
              <a:t>Introduce your families to </a:t>
            </a:r>
            <a:r>
              <a:rPr lang="en-US" sz="1100" i="1">
                <a:latin typeface="Roboto" panose="02000000000000000000" pitchFamily="2" charset="0"/>
                <a:ea typeface="Roboto" panose="02000000000000000000" pitchFamily="2" charset="0"/>
                <a:cs typeface="Arial"/>
              </a:rPr>
              <a:t>FIRST</a:t>
            </a:r>
            <a:r>
              <a:rPr lang="en-US" sz="1100">
                <a:latin typeface="Roboto" panose="02000000000000000000" pitchFamily="2" charset="0"/>
                <a:ea typeface="Roboto" panose="02000000000000000000" pitchFamily="2" charset="0"/>
                <a:cs typeface="Arial"/>
              </a:rPr>
              <a:t> LEGO League Discover before starting these activities – use the slide deck, templated messaging and send home the family flyer with your students. All available at the QR code above.</a:t>
            </a:r>
          </a:p>
        </p:txBody>
      </p:sp>
      <p:pic>
        <p:nvPicPr>
          <p:cNvPr id="8" name="Picture 7" descr="A qr code with a white background&#10;&#10;AI-generated content may be incorrect.">
            <a:extLst>
              <a:ext uri="{FF2B5EF4-FFF2-40B4-BE49-F238E27FC236}">
                <a16:creationId xmlns:a16="http://schemas.microsoft.com/office/drawing/2014/main" id="{C69E1FC3-A792-066D-0722-A5DAB1E3D504}"/>
              </a:ext>
            </a:extLst>
          </p:cNvPr>
          <p:cNvPicPr>
            <a:picLocks noChangeAspect="1"/>
          </p:cNvPicPr>
          <p:nvPr/>
        </p:nvPicPr>
        <p:blipFill>
          <a:blip r:embed="rId5"/>
          <a:stretch>
            <a:fillRect/>
          </a:stretch>
        </p:blipFill>
        <p:spPr>
          <a:xfrm>
            <a:off x="5261114" y="400916"/>
            <a:ext cx="1239076" cy="1239076"/>
          </a:xfrm>
          <a:prstGeom prst="rect">
            <a:avLst/>
          </a:prstGeom>
        </p:spPr>
      </p:pic>
    </p:spTree>
    <p:extLst>
      <p:ext uri="{BB962C8B-B14F-4D97-AF65-F5344CB8AC3E}">
        <p14:creationId xmlns:p14="http://schemas.microsoft.com/office/powerpoint/2010/main" val="79377016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09a20863-7c96-4a57-95ca-029d1820b203">
      <Terms xmlns="http://schemas.microsoft.com/office/infopath/2007/PartnerControls"/>
    </lcf76f155ced4ddcb4097134ff3c332f>
    <TaxCatchAll xmlns="32a440ee-ccdf-4ffb-ba5c-71e25989d2a9" xsi:nil="true"/>
    <SharedWithUsers xmlns="32a440ee-ccdf-4ffb-ba5c-71e25989d2a9">
      <UserInfo>
        <DisplayName>Christina Milligan</DisplayName>
        <AccountId>35</AccountId>
        <AccountType/>
      </UserInfo>
      <UserInfo>
        <DisplayName>Charlie Gibson</DisplayName>
        <AccountId>41</AccountId>
        <AccountType/>
      </UserInfo>
      <UserInfo>
        <DisplayName>Betsy Daniels</DisplayName>
        <AccountId>4</AccountId>
        <AccountType/>
      </UserInfo>
      <UserInfo>
        <DisplayName>Ryanne Cook</DisplayName>
        <AccountId>10</AccountId>
        <AccountType/>
      </UserInfo>
      <UserInfo>
        <DisplayName>Tammy Pankey</DisplayName>
        <AccountId>96</AccountId>
        <AccountType/>
      </UserInfo>
    </SharedWithUser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942279135ABFB346BEF00BA71AF2085A" ma:contentTypeVersion="16" ma:contentTypeDescription="Create a new document." ma:contentTypeScope="" ma:versionID="d840cbb3395a44253f9744fdd918ba54">
  <xsd:schema xmlns:xsd="http://www.w3.org/2001/XMLSchema" xmlns:xs="http://www.w3.org/2001/XMLSchema" xmlns:p="http://schemas.microsoft.com/office/2006/metadata/properties" xmlns:ns2="09a20863-7c96-4a57-95ca-029d1820b203" xmlns:ns3="32a440ee-ccdf-4ffb-ba5c-71e25989d2a9" targetNamespace="http://schemas.microsoft.com/office/2006/metadata/properties" ma:root="true" ma:fieldsID="33127199b8f35e73cf1e9ee8247da254" ns2:_="" ns3:_="">
    <xsd:import namespace="09a20863-7c96-4a57-95ca-029d1820b203"/>
    <xsd:import namespace="32a440ee-ccdf-4ffb-ba5c-71e25989d2a9"/>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DateTaken" minOccurs="0"/>
                <xsd:element ref="ns2:MediaServiceLocation" minOccurs="0"/>
                <xsd:element ref="ns2:MediaLengthInSeconds" minOccurs="0"/>
                <xsd:element ref="ns3:SharedWithUsers" minOccurs="0"/>
                <xsd:element ref="ns3:SharedWithDetails" minOccurs="0"/>
                <xsd:element ref="ns2:MediaServiceObjectDetectorVersions" minOccurs="0"/>
                <xsd:element ref="ns2:MediaServiceSearchProperties" minOccurs="0"/>
                <xsd:element ref="ns2: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9a20863-7c96-4a57-95ca-029d1820b20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f13cef49-2953-4246-9b7f-e3d70b1cf0eb" ma:termSetId="09814cd3-568e-fe90-9814-8d621ff8fb84" ma:anchorId="fba54fb3-c3e1-fe81-a776-ca4b69148c4d" ma:open="true" ma:isKeyword="false">
      <xsd:complexType>
        <xsd:sequence>
          <xsd:element ref="pc:Terms" minOccurs="0" maxOccurs="1"/>
        </xsd:sequence>
      </xsd:complex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dexed="true" ma:internalName="MediaServiceDateTaken" ma:readOnly="true">
      <xsd:simpleType>
        <xsd:restriction base="dms:Text"/>
      </xsd:simpleType>
    </xsd:element>
    <xsd:element name="MediaServiceLocation" ma:index="17" nillable="true" ma:displayName="Location" ma:indexed="true" ma:internalName="MediaServiceLocation"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element name="MediaServiceObjectDetectorVersions" ma:index="21" nillable="true" ma:displayName="MediaServiceObjectDetectorVersions"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element name="MediaServiceBillingMetadata" ma:index="23" nillable="true" ma:displayName="MediaServiceBillingMetadata" ma:hidden="true" ma:internalName="MediaServiceBilling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2a440ee-ccdf-4ffb-ba5c-71e25989d2a9"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4ead4032-91df-4aa8-82eb-58c2a2f4ac87}" ma:internalName="TaxCatchAll" ma:showField="CatchAllData" ma:web="32a440ee-ccdf-4ffb-ba5c-71e25989d2a9">
      <xsd:complexType>
        <xsd:complexContent>
          <xsd:extension base="dms:MultiChoiceLookup">
            <xsd:sequence>
              <xsd:element name="Value" type="dms:Lookup" maxOccurs="unbounded" minOccurs="0" nillable="true"/>
            </xsd:sequence>
          </xsd:extension>
        </xsd:complexContent>
      </xsd:complexType>
    </xsd:element>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79C1CA6-9C7D-4637-ACEF-6072C5332912}">
  <ds:schemaRefs>
    <ds:schemaRef ds:uri="09a20863-7c96-4a57-95ca-029d1820b203"/>
    <ds:schemaRef ds:uri="32a440ee-ccdf-4ffb-ba5c-71e25989d2a9"/>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BD7B6AD1-500B-4E50-9BF3-8B3F6BB3E861}">
  <ds:schemaRefs>
    <ds:schemaRef ds:uri="http://schemas.microsoft.com/sharepoint/v3/contenttype/forms"/>
  </ds:schemaRefs>
</ds:datastoreItem>
</file>

<file path=customXml/itemProps3.xml><?xml version="1.0" encoding="utf-8"?>
<ds:datastoreItem xmlns:ds="http://schemas.openxmlformats.org/officeDocument/2006/customXml" ds:itemID="{A0B05F66-8D94-40C6-98DB-F57E7B94E8B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9a20863-7c96-4a57-95ca-029d1820b203"/>
    <ds:schemaRef ds:uri="32a440ee-ccdf-4ffb-ba5c-71e25989d2a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 2013 - 2022</Template>
  <TotalTime>16</TotalTime>
  <Words>370</Words>
  <Application>Microsoft Office PowerPoint</Application>
  <PresentationFormat>Letter Paper (8.5x11 in)</PresentationFormat>
  <Paragraphs>13</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Roboto</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Kathy Morgan</dc:creator>
  <cp:lastModifiedBy>Page Watt</cp:lastModifiedBy>
  <cp:revision>14</cp:revision>
  <dcterms:created xsi:type="dcterms:W3CDTF">2023-04-26T18:59:11Z</dcterms:created>
  <dcterms:modified xsi:type="dcterms:W3CDTF">2025-07-25T14:31:00Z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0x010100942279135ABFB346BEF00BA71AF2085A</vt:lpwstr>
  </property>
  <property fmtid="{D5CDD505-2E9C-101B-9397-08002B2CF9AE}" pid="3" name="MediaServiceImageTags">
    <vt:lpwstr/>
  </property>
</Properties>
</file>