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8" r:id="rId5"/>
    <p:sldId id="259" r:id="rId6"/>
    <p:sldId id="260" r:id="rId7"/>
    <p:sldId id="261" r:id="rId8"/>
    <p:sldId id="262" r:id="rId9"/>
    <p:sldId id="263" r:id="rId10"/>
  </p:sldIdLst>
  <p:sldSz cx="6858000" cy="9144000" type="letter"/>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A639E1F-FCB5-6051-D38A-CC4962992561}" name="Charlie Gibson" initials="CG" userId="S::cgibson@firstinspires.org::05d73aa8-f094-42cf-9261-ec5251b97041" providerId="AD"/>
  <p188:author id="{E0845484-DC78-6687-9C38-5A674596C84E}" name="Christina Milligan" initials="CM" userId="S::cmilligan@firstinspires.org::a6058a17-f0f5-4f7a-83eb-a9070d303f05" providerId="AD"/>
  <p188:author id="{8819028B-9B3A-5280-8A85-5DC6123B8924}" name="Page Watt" initials="" userId="S::pwatt@firstinspires.org::d9dbb31a-14b4-48a5-9fc1-8195949092ce" providerId="AD"/>
  <p188:author id="{CC915290-8344-CD5D-185D-98D43C5DE9EE}" name="Kate Sample" initials="KS" userId="S::ksample@firstinspires.org::ad24f2c8-db21-4b10-9534-7a98911ec180" providerId="AD"/>
  <p188:author id="{8CDA53B9-F1BA-C8C7-2C2A-60B6DBCA0E44}" name="Betsy Daniels" initials="BD" userId="S::bdaniels@firstinspires.org::a44171bd-6c25-4139-ab16-062dbd6de46d" providerId="AD"/>
  <p188:author id="{7F8119BA-3CC6-81E0-8C18-5084C4D2471A}" name="Kathy Morgan" initials="KM" userId="S::kmorgan@firstinspires.org::19752d8f-270a-426b-91ad-1bf5c79275bc" providerId="AD"/>
  <p188:author id="{E97725C9-38CB-DF41-38E4-16BBCD052361}" name="Tammy Pankey" initials="TP" userId="S::tpankey@firstinspires.org::89b84b47-0384-4d66-b56e-dc00ebdb68cf" providerId="AD"/>
  <p188:author id="{D6ECBAEB-0000-4E86-2837-AFB709F2211D}" name="Steven Mackenzie" initials="SM" userId="S::steven.mackenzie_lego.com#ext#@usfirst.onmicrosoft.com::9f93f380-48b2-4ee2-a0f0-8e8b6e97bfc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C28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4" d="100"/>
          <a:sy n="74" d="100"/>
        </p:scale>
        <p:origin x="1803"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5" Type="http://schemas.microsoft.com/office/2018/10/relationships/authors" Target="author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496484"/>
            <a:ext cx="5829300" cy="3183467"/>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857250" y="4802717"/>
            <a:ext cx="5143500" cy="2207683"/>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C3688C6-4C50-48CA-A9C0-FEB632A272C8}"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4619031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3688C6-4C50-48CA-A9C0-FEB632A272C8}"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32767126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486834"/>
            <a:ext cx="1478756" cy="77491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486834"/>
            <a:ext cx="4350544" cy="77491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3688C6-4C50-48CA-A9C0-FEB632A272C8}"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1388264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C3688C6-4C50-48CA-A9C0-FEB632A272C8}"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282103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67916" y="2279653"/>
            <a:ext cx="5915025" cy="3803649"/>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467916" y="6119286"/>
            <a:ext cx="5915025" cy="200024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3688C6-4C50-48CA-A9C0-FEB632A272C8}" type="datetimeFigureOut">
              <a:rPr lang="en-US" smtClean="0"/>
              <a:t>7/26/2024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9045891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8"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71863" y="2434167"/>
            <a:ext cx="2914650" cy="5801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C3688C6-4C50-48CA-A9C0-FEB632A272C8}" type="datetimeFigureOut">
              <a:rPr lang="en-US" smtClean="0"/>
              <a:t>7/26/2024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3918172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486836"/>
            <a:ext cx="5915025" cy="1767417"/>
          </a:xfrm>
        </p:spPr>
        <p:txBody>
          <a:bodyPr/>
          <a:lstStyle/>
          <a:p>
            <a:r>
              <a:rPr lang="en-US"/>
              <a:t>Click to edit Master title style</a:t>
            </a:r>
          </a:p>
        </p:txBody>
      </p:sp>
      <p:sp>
        <p:nvSpPr>
          <p:cNvPr id="3" name="Text Placeholder 2"/>
          <p:cNvSpPr>
            <a:spLocks noGrp="1"/>
          </p:cNvSpPr>
          <p:nvPr>
            <p:ph type="body" idx="1"/>
          </p:nvPr>
        </p:nvSpPr>
        <p:spPr>
          <a:xfrm>
            <a:off x="472381" y="2241551"/>
            <a:ext cx="2901255"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72381" y="3340100"/>
            <a:ext cx="2901255"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71863" y="2241551"/>
            <a:ext cx="2915543" cy="1098549"/>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71863" y="3340100"/>
            <a:ext cx="2915543" cy="491278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C3688C6-4C50-48CA-A9C0-FEB632A272C8}" type="datetimeFigureOut">
              <a:rPr lang="en-US" smtClean="0"/>
              <a:t>7/26/2024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2473770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C3688C6-4C50-48CA-A9C0-FEB632A272C8}" type="datetimeFigureOut">
              <a:rPr lang="en-US" smtClean="0"/>
              <a:t>7/26/2024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3921052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3688C6-4C50-48CA-A9C0-FEB632A272C8}" type="datetimeFigureOut">
              <a:rPr lang="en-US" smtClean="0"/>
              <a:t>7/26/2024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1198352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2915543" y="1316569"/>
            <a:ext cx="3471863" cy="649816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3688C6-4C50-48CA-A9C0-FEB632A272C8}" type="datetimeFigureOut">
              <a:rPr lang="en-US" smtClean="0"/>
              <a:t>7/26/2024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3009248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381" y="609600"/>
            <a:ext cx="2211884" cy="2133600"/>
          </a:xfrm>
        </p:spPr>
        <p:txBody>
          <a:bodyPr anchor="b"/>
          <a:lstStyle>
            <a:lvl1pPr>
              <a:defRPr sz="2400"/>
            </a:lvl1pPr>
          </a:lstStyle>
          <a:p>
            <a:r>
              <a:rPr lang="en-US"/>
              <a:t>Click to edit Master title style</a:t>
            </a:r>
          </a:p>
        </p:txBody>
      </p:sp>
      <p:sp>
        <p:nvSpPr>
          <p:cNvPr id="3" name="Picture Placeholder 2"/>
          <p:cNvSpPr>
            <a:spLocks noGrp="1" noChangeAspect="1"/>
          </p:cNvSpPr>
          <p:nvPr>
            <p:ph type="pic" idx="1"/>
          </p:nvPr>
        </p:nvSpPr>
        <p:spPr>
          <a:xfrm>
            <a:off x="2915543" y="1316569"/>
            <a:ext cx="3471863" cy="6498167"/>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p:cNvSpPr>
            <a:spLocks noGrp="1"/>
          </p:cNvSpPr>
          <p:nvPr>
            <p:ph type="body" sz="half" idx="2"/>
          </p:nvPr>
        </p:nvSpPr>
        <p:spPr>
          <a:xfrm>
            <a:off x="472381" y="2743200"/>
            <a:ext cx="2211884" cy="508211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3688C6-4C50-48CA-A9C0-FEB632A272C8}" type="datetimeFigureOut">
              <a:rPr lang="en-US" smtClean="0"/>
              <a:t>7/26/2024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1A7053-2942-4577-A64D-2A776F8E4D88}" type="slidenum">
              <a:rPr lang="en-US" smtClean="0"/>
              <a:t>‹#›</a:t>
            </a:fld>
            <a:endParaRPr lang="en-US"/>
          </a:p>
        </p:txBody>
      </p:sp>
    </p:spTree>
    <p:extLst>
      <p:ext uri="{BB962C8B-B14F-4D97-AF65-F5344CB8AC3E}">
        <p14:creationId xmlns:p14="http://schemas.microsoft.com/office/powerpoint/2010/main" val="23878212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486836"/>
            <a:ext cx="5915025" cy="1767417"/>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71488" y="2434167"/>
            <a:ext cx="5915025" cy="580178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71488" y="8475136"/>
            <a:ext cx="1543050" cy="486833"/>
          </a:xfrm>
          <a:prstGeom prst="rect">
            <a:avLst/>
          </a:prstGeom>
        </p:spPr>
        <p:txBody>
          <a:bodyPr vert="horz" lIns="91440" tIns="45720" rIns="91440" bIns="45720" rtlCol="0" anchor="ctr"/>
          <a:lstStyle>
            <a:lvl1pPr algn="l">
              <a:defRPr sz="900">
                <a:solidFill>
                  <a:schemeClr val="tx1">
                    <a:tint val="75000"/>
                  </a:schemeClr>
                </a:solidFill>
              </a:defRPr>
            </a:lvl1pPr>
          </a:lstStyle>
          <a:p>
            <a:fld id="{0C3688C6-4C50-48CA-A9C0-FEB632A272C8}" type="datetimeFigureOut">
              <a:rPr lang="en-US" smtClean="0"/>
              <a:t>7/26/2024</a:t>
            </a:fld>
            <a:endParaRPr lang="en-US"/>
          </a:p>
        </p:txBody>
      </p:sp>
      <p:sp>
        <p:nvSpPr>
          <p:cNvPr id="5" name="Footer Placeholder 4"/>
          <p:cNvSpPr>
            <a:spLocks noGrp="1"/>
          </p:cNvSpPr>
          <p:nvPr>
            <p:ph type="ftr" sz="quarter" idx="3"/>
          </p:nvPr>
        </p:nvSpPr>
        <p:spPr>
          <a:xfrm>
            <a:off x="2271713" y="8475136"/>
            <a:ext cx="2314575" cy="48683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43463" y="8475136"/>
            <a:ext cx="1543050" cy="486833"/>
          </a:xfrm>
          <a:prstGeom prst="rect">
            <a:avLst/>
          </a:prstGeom>
        </p:spPr>
        <p:txBody>
          <a:bodyPr vert="horz" lIns="91440" tIns="45720" rIns="91440" bIns="45720" rtlCol="0" anchor="ctr"/>
          <a:lstStyle>
            <a:lvl1pPr algn="r">
              <a:defRPr sz="900">
                <a:solidFill>
                  <a:schemeClr val="tx1">
                    <a:tint val="75000"/>
                  </a:schemeClr>
                </a:solidFill>
              </a:defRPr>
            </a:lvl1pPr>
          </a:lstStyle>
          <a:p>
            <a:fld id="{001A7053-2942-4577-A64D-2A776F8E4D88}" type="slidenum">
              <a:rPr lang="en-US" smtClean="0"/>
              <a:t>‹#›</a:t>
            </a:fld>
            <a:endParaRPr lang="en-US"/>
          </a:p>
        </p:txBody>
      </p:sp>
    </p:spTree>
    <p:extLst>
      <p:ext uri="{BB962C8B-B14F-4D97-AF65-F5344CB8AC3E}">
        <p14:creationId xmlns:p14="http://schemas.microsoft.com/office/powerpoint/2010/main" val="35221660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microsoft.com/office/2007/relationships/hdphoto" Target="../media/hdphoto2.wdp"/><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jpe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2.png"/><Relationship Id="rId5" Type="http://schemas.microsoft.com/office/2007/relationships/hdphoto" Target="../media/hdphoto3.wdp"/><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png"/><Relationship Id="rId7"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12.svg"/><Relationship Id="rId5" Type="http://schemas.openxmlformats.org/officeDocument/2006/relationships/image" Target="../media/image11.png"/><Relationship Id="rId4" Type="http://schemas.microsoft.com/office/2007/relationships/hdphoto" Target="../media/hdphoto4.wdp"/><Relationship Id="rId9"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hyperlink" Target="https://www.firstlegoleague.org/discovermore" TargetMode="Externa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svg"/><Relationship Id="rId4" Type="http://schemas.openxmlformats.org/officeDocument/2006/relationships/image" Target="../media/image13.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16.png"/><Relationship Id="rId2" Type="http://schemas.openxmlformats.org/officeDocument/2006/relationships/hyperlink" Target="https://learningthroughplay.com/let-s-play" TargetMode="Externa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86EECCD-DB1E-C82E-AEC6-425EBF61D44E}"/>
              </a:ext>
            </a:extLst>
          </p:cNvPr>
          <p:cNvSpPr/>
          <p:nvPr/>
        </p:nvSpPr>
        <p:spPr>
          <a:xfrm>
            <a:off x="90153" y="4779487"/>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5E8DA69-2F00-3FCD-FD85-A6CEB7D9240D}"/>
              </a:ext>
            </a:extLst>
          </p:cNvPr>
          <p:cNvSpPr txBox="1"/>
          <p:nvPr/>
        </p:nvSpPr>
        <p:spPr>
          <a:xfrm>
            <a:off x="199881" y="5784719"/>
            <a:ext cx="4561985" cy="369332"/>
          </a:xfrm>
          <a:prstGeom prst="rect">
            <a:avLst/>
          </a:prstGeom>
          <a:noFill/>
        </p:spPr>
        <p:txBody>
          <a:bodyPr wrap="square" rtlCol="0">
            <a:spAutoFit/>
          </a:bodyPr>
          <a:lstStyle/>
          <a:p>
            <a:r>
              <a:rPr lang="en-US" b="1">
                <a:latin typeface="Roboto" panose="02000000000000000000" pitchFamily="2" charset="0"/>
                <a:ea typeface="Roboto" panose="02000000000000000000" pitchFamily="2" charset="0"/>
                <a:cs typeface="Arial" panose="020B0604020202020204" pitchFamily="34" charset="0"/>
              </a:rPr>
              <a:t>Family Engagement Activity – Session 2</a:t>
            </a:r>
          </a:p>
        </p:txBody>
      </p:sp>
      <p:sp>
        <p:nvSpPr>
          <p:cNvPr id="13" name="TextBox 12">
            <a:extLst>
              <a:ext uri="{FF2B5EF4-FFF2-40B4-BE49-F238E27FC236}">
                <a16:creationId xmlns:a16="http://schemas.microsoft.com/office/drawing/2014/main" id="{1E008B68-47C5-5B66-F134-376391EB773E}"/>
              </a:ext>
            </a:extLst>
          </p:cNvPr>
          <p:cNvSpPr txBox="1"/>
          <p:nvPr/>
        </p:nvSpPr>
        <p:spPr>
          <a:xfrm>
            <a:off x="250876" y="6197904"/>
            <a:ext cx="4930724" cy="2862322"/>
          </a:xfrm>
          <a:prstGeom prst="rect">
            <a:avLst/>
          </a:prstGeom>
          <a:noFill/>
        </p:spPr>
        <p:txBody>
          <a:bodyPr wrap="square" lIns="91440" tIns="45720" rIns="91440" bIns="45720" rtlCol="0" anchor="t">
            <a:spAutoFit/>
          </a:bodyPr>
          <a:lstStyle/>
          <a:p>
            <a:r>
              <a:rPr lang="en-US" sz="1200" u="sng">
                <a:latin typeface="Roboto"/>
                <a:ea typeface="Roboto"/>
                <a:cs typeface="Arial"/>
              </a:rPr>
              <a:t>Instructions</a:t>
            </a:r>
            <a:r>
              <a:rPr lang="en-US" sz="1200">
                <a:latin typeface="Roboto"/>
                <a:ea typeface="Roboto"/>
                <a:cs typeface="Arial"/>
              </a:rPr>
              <a:t>: You are going on a trip in the ocean in a </a:t>
            </a:r>
            <a:r>
              <a:rPr lang="en-US" sz="1200" b="1">
                <a:latin typeface="Roboto"/>
                <a:ea typeface="Roboto"/>
                <a:cs typeface="Arial"/>
              </a:rPr>
              <a:t>ship</a:t>
            </a:r>
            <a:r>
              <a:rPr lang="en-US" sz="1200">
                <a:latin typeface="Roboto"/>
                <a:ea typeface="Roboto"/>
                <a:cs typeface="Arial"/>
              </a:rPr>
              <a:t>. Each person should take turns sharing what they will bring on this trip.</a:t>
            </a:r>
          </a:p>
          <a:p>
            <a:pPr marL="171450" indent="-171450">
              <a:buFont typeface="Arial" panose="020B0604020202020204" pitchFamily="34" charset="0"/>
              <a:buChar char="•"/>
            </a:pPr>
            <a:endParaRPr lang="en-US" sz="1200">
              <a:latin typeface="Roboto" panose="02000000000000000000" pitchFamily="2" charset="0"/>
              <a:ea typeface="Roboto" panose="02000000000000000000" pitchFamily="2" charset="0"/>
              <a:cs typeface="Arial" panose="020B0604020202020204" pitchFamily="34" charset="0"/>
            </a:endParaRPr>
          </a:p>
          <a:p>
            <a:r>
              <a:rPr lang="en-US" sz="1200" u="sng">
                <a:latin typeface="Roboto"/>
                <a:ea typeface="Roboto"/>
                <a:cs typeface="Arial"/>
              </a:rPr>
              <a:t>Activity</a:t>
            </a:r>
            <a:r>
              <a:rPr lang="en-US" sz="1200">
                <a:latin typeface="Roboto"/>
                <a:ea typeface="Roboto"/>
                <a:cs typeface="Arial"/>
              </a:rPr>
              <a:t>: </a:t>
            </a:r>
            <a:r>
              <a:rPr lang="en-US" sz="1200">
                <a:latin typeface="Roboto" panose="02000000000000000000" pitchFamily="2" charset="0"/>
                <a:ea typeface="Roboto" panose="02000000000000000000" pitchFamily="2" charset="0"/>
                <a:cs typeface="Arial"/>
              </a:rPr>
              <a:t>Each person takes a turn: Use each of the Six Bricks to represent six items you would bring on the trip and share why you choose them.</a:t>
            </a:r>
          </a:p>
          <a:p>
            <a:pPr marL="171450" indent="-171450">
              <a:buFont typeface="Arial" panose="020B0604020202020204" pitchFamily="34" charset="0"/>
              <a:buChar char="•"/>
            </a:pPr>
            <a:endParaRPr lang="en-US" sz="1200">
              <a:latin typeface="Roboto" panose="02000000000000000000" pitchFamily="2" charset="0"/>
              <a:ea typeface="Roboto" panose="02000000000000000000" pitchFamily="2" charset="0"/>
              <a:cs typeface="Arial" panose="020B0604020202020204" pitchFamily="34" charset="0"/>
            </a:endParaRPr>
          </a:p>
          <a:p>
            <a:r>
              <a:rPr lang="en-US" sz="1200" u="sng">
                <a:latin typeface="Roboto"/>
                <a:ea typeface="Roboto"/>
                <a:cs typeface="Arial"/>
              </a:rPr>
              <a:t>Discussion Questions</a:t>
            </a:r>
            <a:r>
              <a:rPr lang="en-US" sz="1200">
                <a:latin typeface="Roboto"/>
                <a:ea typeface="Roboto"/>
                <a:cs typeface="Arial"/>
              </a:rPr>
              <a:t>: </a:t>
            </a:r>
            <a:r>
              <a:rPr lang="en-US" sz="1200">
                <a:latin typeface="Roboto" panose="02000000000000000000" pitchFamily="2" charset="0"/>
                <a:ea typeface="Roboto" panose="02000000000000000000" pitchFamily="2" charset="0"/>
                <a:cs typeface="Arial"/>
              </a:rPr>
              <a:t>What would you need to bring on to a ship for a trip on the ocean? </a:t>
            </a:r>
            <a:r>
              <a:rPr lang="en-US" sz="1200">
                <a:latin typeface="Roboto"/>
                <a:ea typeface="Roboto"/>
                <a:cs typeface="Arial"/>
              </a:rPr>
              <a:t>What kinds of people would you want to be in your </a:t>
            </a:r>
            <a:r>
              <a:rPr lang="en-US" sz="1200" b="1">
                <a:latin typeface="Roboto"/>
                <a:ea typeface="Roboto"/>
                <a:cs typeface="Arial"/>
              </a:rPr>
              <a:t>crew</a:t>
            </a:r>
            <a:r>
              <a:rPr lang="en-US" sz="1200">
                <a:latin typeface="Roboto"/>
                <a:ea typeface="Roboto"/>
                <a:cs typeface="Arial"/>
              </a:rPr>
              <a:t>? What might you find on the trip that you want to bring </a:t>
            </a:r>
          </a:p>
          <a:p>
            <a:r>
              <a:rPr lang="en-US" sz="1200">
                <a:latin typeface="Roboto"/>
                <a:ea typeface="Roboto"/>
                <a:cs typeface="Arial"/>
              </a:rPr>
              <a:t>back to the </a:t>
            </a:r>
            <a:r>
              <a:rPr lang="en-US" sz="1200" b="1">
                <a:latin typeface="Roboto"/>
                <a:ea typeface="Roboto"/>
                <a:cs typeface="Arial"/>
              </a:rPr>
              <a:t>seashore</a:t>
            </a:r>
            <a:r>
              <a:rPr lang="en-US" sz="1200">
                <a:latin typeface="Roboto"/>
                <a:ea typeface="Roboto"/>
                <a:cs typeface="Arial"/>
              </a:rPr>
              <a:t>? </a:t>
            </a:r>
            <a:endParaRPr lang="en-US" sz="1200">
              <a:latin typeface="Roboto" panose="02000000000000000000" pitchFamily="2" charset="0"/>
              <a:ea typeface="Roboto" panose="02000000000000000000" pitchFamily="2" charset="0"/>
              <a:cs typeface="Arial" panose="020B0604020202020204" pitchFamily="34" charset="0"/>
            </a:endParaRPr>
          </a:p>
          <a:p>
            <a:pPr marL="171450" indent="-171450">
              <a:buFont typeface="Arial" panose="020B0604020202020204" pitchFamily="34" charset="0"/>
              <a:buChar char="•"/>
            </a:pPr>
            <a:endParaRPr lang="en-US" sz="1200">
              <a:latin typeface="Roboto" panose="02000000000000000000" pitchFamily="2" charset="0"/>
              <a:ea typeface="Roboto" panose="02000000000000000000" pitchFamily="2" charset="0"/>
              <a:cs typeface="Arial" panose="020B0604020202020204" pitchFamily="34" charset="0"/>
            </a:endParaRPr>
          </a:p>
          <a:p>
            <a:pPr lvl="1"/>
            <a:r>
              <a:rPr lang="en-US" sz="1200" u="sng">
                <a:latin typeface="Roboto"/>
                <a:ea typeface="Roboto"/>
                <a:cs typeface="Arial"/>
              </a:rPr>
              <a:t>Activity Log</a:t>
            </a:r>
            <a:r>
              <a:rPr lang="en-US" sz="1200">
                <a:latin typeface="Roboto"/>
                <a:ea typeface="Roboto"/>
                <a:cs typeface="Arial"/>
              </a:rPr>
              <a:t>: List what you would bring on the ship for </a:t>
            </a:r>
          </a:p>
          <a:p>
            <a:pPr lvl="1"/>
            <a:r>
              <a:rPr lang="en-US" sz="1200">
                <a:latin typeface="Roboto"/>
                <a:ea typeface="Roboto"/>
                <a:cs typeface="Arial"/>
              </a:rPr>
              <a:t>your ocean journey and what you might bring back to the seashore.</a:t>
            </a:r>
          </a:p>
        </p:txBody>
      </p:sp>
      <p:sp>
        <p:nvSpPr>
          <p:cNvPr id="16" name="Rectangle: Rounded Corners 15">
            <a:extLst>
              <a:ext uri="{FF2B5EF4-FFF2-40B4-BE49-F238E27FC236}">
                <a16:creationId xmlns:a16="http://schemas.microsoft.com/office/drawing/2014/main" id="{BDF90CF3-F38A-62FB-E3E2-F3FD93C28CEA}"/>
              </a:ext>
            </a:extLst>
          </p:cNvPr>
          <p:cNvSpPr/>
          <p:nvPr/>
        </p:nvSpPr>
        <p:spPr>
          <a:xfrm>
            <a:off x="90153" y="119636"/>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09FA720-F166-E4EA-2832-A4EA897BCC3B}"/>
              </a:ext>
            </a:extLst>
          </p:cNvPr>
          <p:cNvSpPr txBox="1"/>
          <p:nvPr/>
        </p:nvSpPr>
        <p:spPr>
          <a:xfrm>
            <a:off x="199881" y="1202750"/>
            <a:ext cx="4561985" cy="369332"/>
          </a:xfrm>
          <a:prstGeom prst="rect">
            <a:avLst/>
          </a:prstGeom>
          <a:noFill/>
        </p:spPr>
        <p:txBody>
          <a:bodyPr wrap="square" rtlCol="0">
            <a:spAutoFit/>
          </a:bodyPr>
          <a:lstStyle/>
          <a:p>
            <a:r>
              <a:rPr lang="en-US" b="1">
                <a:latin typeface="Roboto" panose="02000000000000000000" pitchFamily="2" charset="0"/>
                <a:ea typeface="Roboto" panose="02000000000000000000" pitchFamily="2" charset="0"/>
                <a:cs typeface="Arial" panose="020B0604020202020204" pitchFamily="34" charset="0"/>
              </a:rPr>
              <a:t>Family Engagement Activity – Session 1</a:t>
            </a:r>
          </a:p>
        </p:txBody>
      </p:sp>
      <p:sp>
        <p:nvSpPr>
          <p:cNvPr id="19" name="TextBox 18">
            <a:extLst>
              <a:ext uri="{FF2B5EF4-FFF2-40B4-BE49-F238E27FC236}">
                <a16:creationId xmlns:a16="http://schemas.microsoft.com/office/drawing/2014/main" id="{CE8EB57D-2AEA-58F1-574C-8DC5F8F337A0}"/>
              </a:ext>
            </a:extLst>
          </p:cNvPr>
          <p:cNvSpPr txBox="1"/>
          <p:nvPr/>
        </p:nvSpPr>
        <p:spPr>
          <a:xfrm>
            <a:off x="273283" y="1584360"/>
            <a:ext cx="4312503" cy="2677656"/>
          </a:xfrm>
          <a:prstGeom prst="rect">
            <a:avLst/>
          </a:prstGeom>
          <a:noFill/>
        </p:spPr>
        <p:txBody>
          <a:bodyPr wrap="square" lIns="91440" tIns="45720" rIns="91440" bIns="45720" rtlCol="0" anchor="t">
            <a:spAutoFit/>
          </a:bodyPr>
          <a:lstStyle/>
          <a:p>
            <a:r>
              <a:rPr lang="en-US" sz="1200" u="sng">
                <a:latin typeface="Roboto" panose="02000000000000000000" pitchFamily="2" charset="0"/>
                <a:ea typeface="Roboto" panose="02000000000000000000" pitchFamily="2" charset="0"/>
                <a:cs typeface="Arial"/>
              </a:rPr>
              <a:t>Instructions</a:t>
            </a:r>
            <a:r>
              <a:rPr lang="en-US" sz="1200">
                <a:latin typeface="Roboto" panose="02000000000000000000" pitchFamily="2" charset="0"/>
                <a:ea typeface="Roboto" panose="02000000000000000000" pitchFamily="2" charset="0"/>
                <a:cs typeface="Arial"/>
              </a:rPr>
              <a:t>: Play a game. Each person should take turns describing how they would </a:t>
            </a:r>
            <a:r>
              <a:rPr lang="en-US" sz="1200" b="1">
                <a:latin typeface="Roboto" panose="02000000000000000000" pitchFamily="2" charset="0"/>
                <a:ea typeface="Roboto" panose="02000000000000000000" pitchFamily="2" charset="0"/>
                <a:cs typeface="Arial"/>
              </a:rPr>
              <a:t>explore</a:t>
            </a:r>
            <a:r>
              <a:rPr lang="en-US" sz="1200">
                <a:latin typeface="Roboto" panose="02000000000000000000" pitchFamily="2" charset="0"/>
                <a:ea typeface="Roboto" panose="02000000000000000000" pitchFamily="2" charset="0"/>
                <a:cs typeface="Arial"/>
              </a:rPr>
              <a:t> the </a:t>
            </a:r>
            <a:r>
              <a:rPr lang="en-US" sz="1200" b="1">
                <a:latin typeface="Roboto" panose="02000000000000000000" pitchFamily="2" charset="0"/>
                <a:ea typeface="Roboto" panose="02000000000000000000" pitchFamily="2" charset="0"/>
                <a:cs typeface="Arial"/>
              </a:rPr>
              <a:t>ocean</a:t>
            </a:r>
            <a:r>
              <a:rPr lang="en-US" sz="1200">
                <a:latin typeface="Roboto" panose="02000000000000000000" pitchFamily="2" charset="0"/>
                <a:ea typeface="Roboto" panose="02000000000000000000" pitchFamily="2" charset="0"/>
                <a:cs typeface="Arial"/>
              </a:rPr>
              <a:t> and name one plant and animal they might see.</a:t>
            </a:r>
          </a:p>
          <a:p>
            <a:endParaRPr lang="en-US" sz="1200">
              <a:latin typeface="Roboto" panose="02000000000000000000" pitchFamily="2" charset="0"/>
              <a:ea typeface="Roboto" panose="02000000000000000000" pitchFamily="2" charset="0"/>
              <a:cs typeface="Arial" panose="020B0604020202020204" pitchFamily="34" charset="0"/>
            </a:endParaRPr>
          </a:p>
          <a:p>
            <a:r>
              <a:rPr lang="en-US" sz="1200" u="sng">
                <a:latin typeface="Roboto" panose="02000000000000000000" pitchFamily="2" charset="0"/>
                <a:ea typeface="Roboto" panose="02000000000000000000" pitchFamily="2" charset="0"/>
                <a:cs typeface="Arial"/>
              </a:rPr>
              <a:t>Activity</a:t>
            </a:r>
            <a:r>
              <a:rPr lang="en-US" sz="1200">
                <a:latin typeface="Roboto" panose="02000000000000000000" pitchFamily="2" charset="0"/>
                <a:ea typeface="Roboto" panose="02000000000000000000" pitchFamily="2" charset="0"/>
                <a:cs typeface="Arial"/>
              </a:rPr>
              <a:t>: Use the Six Bricks or other materials and build a </a:t>
            </a:r>
            <a:r>
              <a:rPr lang="en-US" sz="1200" b="1">
                <a:latin typeface="Roboto" panose="02000000000000000000" pitchFamily="2" charset="0"/>
                <a:ea typeface="Roboto" panose="02000000000000000000" pitchFamily="2" charset="0"/>
                <a:cs typeface="Arial"/>
              </a:rPr>
              <a:t>habitat</a:t>
            </a:r>
            <a:r>
              <a:rPr lang="en-US" sz="1200">
                <a:latin typeface="Roboto" panose="02000000000000000000" pitchFamily="2" charset="0"/>
                <a:ea typeface="Roboto" panose="02000000000000000000" pitchFamily="2" charset="0"/>
                <a:cs typeface="Arial"/>
              </a:rPr>
              <a:t> for the plant or animal you saw when you explored the ocean. Everyone guesses until someone gets it right. </a:t>
            </a:r>
          </a:p>
          <a:p>
            <a:endParaRPr lang="en-US" sz="1200">
              <a:latin typeface="Roboto" panose="02000000000000000000" pitchFamily="2" charset="0"/>
              <a:ea typeface="Roboto" panose="02000000000000000000" pitchFamily="2" charset="0"/>
              <a:cs typeface="Arial"/>
            </a:endParaRPr>
          </a:p>
          <a:p>
            <a:r>
              <a:rPr lang="en-US" sz="1200" u="sng">
                <a:latin typeface="Roboto" panose="02000000000000000000" pitchFamily="2" charset="0"/>
                <a:ea typeface="Roboto" panose="02000000000000000000" pitchFamily="2" charset="0"/>
                <a:cs typeface="Arial"/>
              </a:rPr>
              <a:t>Discussion Questions</a:t>
            </a:r>
            <a:r>
              <a:rPr lang="en-US" sz="1200">
                <a:latin typeface="Roboto" panose="02000000000000000000" pitchFamily="2" charset="0"/>
                <a:ea typeface="Roboto" panose="02000000000000000000" pitchFamily="2" charset="0"/>
                <a:cs typeface="Arial"/>
              </a:rPr>
              <a:t>: What is your favorite part about the habitat or why did you choose this habitat or animal? Everyone takes a turn to answer.</a:t>
            </a:r>
          </a:p>
          <a:p>
            <a:endParaRPr lang="en-US" sz="1200">
              <a:latin typeface="Roboto" panose="02000000000000000000" pitchFamily="2" charset="0"/>
              <a:ea typeface="Roboto" panose="02000000000000000000" pitchFamily="2" charset="0"/>
              <a:cs typeface="Arial"/>
            </a:endParaRPr>
          </a:p>
          <a:p>
            <a:pPr lvl="1"/>
            <a:r>
              <a:rPr lang="en-US" sz="1200" u="sng">
                <a:latin typeface="Roboto" panose="02000000000000000000" pitchFamily="2" charset="0"/>
                <a:ea typeface="Roboto" panose="02000000000000000000" pitchFamily="2" charset="0"/>
                <a:cs typeface="Arial" panose="020B0604020202020204" pitchFamily="34" charset="0"/>
              </a:rPr>
              <a:t>Activity Log</a:t>
            </a:r>
            <a:r>
              <a:rPr lang="en-US" sz="1200" b="1">
                <a:latin typeface="Roboto" panose="02000000000000000000" pitchFamily="2" charset="0"/>
                <a:ea typeface="Roboto" panose="02000000000000000000" pitchFamily="2" charset="0"/>
                <a:cs typeface="Arial" panose="020B0604020202020204" pitchFamily="34" charset="0"/>
              </a:rPr>
              <a:t>: </a:t>
            </a:r>
            <a:r>
              <a:rPr lang="en-US" sz="1200">
                <a:latin typeface="Roboto" panose="02000000000000000000" pitchFamily="2" charset="0"/>
                <a:ea typeface="Roboto" panose="02000000000000000000" pitchFamily="2" charset="0"/>
                <a:cs typeface="Arial" panose="020B0604020202020204" pitchFamily="34" charset="0"/>
              </a:rPr>
              <a:t>Write down what each person saw in the ocean and what habitat they built.</a:t>
            </a:r>
          </a:p>
        </p:txBody>
      </p:sp>
      <p:pic>
        <p:nvPicPr>
          <p:cNvPr id="22" name="Picture 21" descr="Graphical user interface&#10;&#10;Description automatically generated with low confidence">
            <a:extLst>
              <a:ext uri="{FF2B5EF4-FFF2-40B4-BE49-F238E27FC236}">
                <a16:creationId xmlns:a16="http://schemas.microsoft.com/office/drawing/2014/main" id="{9201689F-B7BB-F7C2-F61A-C6B474E099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81" y="232232"/>
            <a:ext cx="3691127" cy="857922"/>
          </a:xfrm>
          <a:prstGeom prst="rect">
            <a:avLst/>
          </a:prstGeom>
        </p:spPr>
      </p:pic>
      <p:pic>
        <p:nvPicPr>
          <p:cNvPr id="24" name="Picture 23" descr="Graphical user interface&#10;&#10;Description automatically generated with low confidence">
            <a:extLst>
              <a:ext uri="{FF2B5EF4-FFF2-40B4-BE49-F238E27FC236}">
                <a16:creationId xmlns:a16="http://schemas.microsoft.com/office/drawing/2014/main" id="{BA8BFC70-E068-53EE-9064-C47B772BA7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81" y="4947331"/>
            <a:ext cx="3691127" cy="857922"/>
          </a:xfrm>
          <a:prstGeom prst="rect">
            <a:avLst/>
          </a:prstGeom>
        </p:spPr>
      </p:pic>
      <p:pic>
        <p:nvPicPr>
          <p:cNvPr id="6" name="Picture 5" descr="A logo of a submarine&#10;&#10;Description automatically generated">
            <a:extLst>
              <a:ext uri="{FF2B5EF4-FFF2-40B4-BE49-F238E27FC236}">
                <a16:creationId xmlns:a16="http://schemas.microsoft.com/office/drawing/2014/main" id="{ABE9A913-1109-C544-A3B5-2465E15BCF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2136" y="280514"/>
            <a:ext cx="729904" cy="730936"/>
          </a:xfrm>
          <a:prstGeom prst="rect">
            <a:avLst/>
          </a:prstGeom>
        </p:spPr>
      </p:pic>
      <p:pic>
        <p:nvPicPr>
          <p:cNvPr id="17" name="Picture 16" descr="A close-up of a toy fish&#10;&#10;Description automatically generated">
            <a:extLst>
              <a:ext uri="{FF2B5EF4-FFF2-40B4-BE49-F238E27FC236}">
                <a16:creationId xmlns:a16="http://schemas.microsoft.com/office/drawing/2014/main" id="{DCCCEE6E-2270-8E3A-8BE7-3649C39E44EE}"/>
              </a:ext>
            </a:extLst>
          </p:cNvPr>
          <p:cNvPicPr>
            <a:picLocks noChangeAspect="1"/>
          </p:cNvPicPr>
          <p:nvPr/>
        </p:nvPicPr>
        <p:blipFill rotWithShape="1">
          <a:blip r:embed="rId4">
            <a:extLst>
              <a:ext uri="{28A0092B-C50C-407E-A947-70E740481C1C}">
                <a14:useLocalDpi xmlns:a14="http://schemas.microsoft.com/office/drawing/2010/main" val="0"/>
              </a:ext>
            </a:extLst>
          </a:blip>
          <a:srcRect l="14641" t="17015" r="17753" b="13392"/>
          <a:stretch/>
        </p:blipFill>
        <p:spPr>
          <a:xfrm>
            <a:off x="4629674" y="1166212"/>
            <a:ext cx="1840991" cy="1797591"/>
          </a:xfrm>
          <a:prstGeom prst="rect">
            <a:avLst/>
          </a:prstGeom>
        </p:spPr>
      </p:pic>
      <p:pic>
        <p:nvPicPr>
          <p:cNvPr id="9" name="Picture 8" descr="A blue and yellow toy submarine&#10;&#10;Description automatically generated">
            <a:extLst>
              <a:ext uri="{FF2B5EF4-FFF2-40B4-BE49-F238E27FC236}">
                <a16:creationId xmlns:a16="http://schemas.microsoft.com/office/drawing/2014/main" id="{21308B87-9D7D-EB76-2CB4-1186369B5ADF}"/>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988" b="91063" l="9997" r="89940">
                        <a14:foregroundMark x1="34402" y1="90497" x2="34402" y2="90497"/>
                        <a14:foregroundMark x1="34846" y1="91063" x2="34846" y2="91063"/>
                      </a14:backgroundRemoval>
                    </a14:imgEffect>
                  </a14:imgLayer>
                </a14:imgProps>
              </a:ext>
              <a:ext uri="{28A0092B-C50C-407E-A947-70E740481C1C}">
                <a14:useLocalDpi xmlns:a14="http://schemas.microsoft.com/office/drawing/2010/main" val="0"/>
              </a:ext>
            </a:extLst>
          </a:blip>
          <a:stretch>
            <a:fillRect/>
          </a:stretch>
        </p:blipFill>
        <p:spPr>
          <a:xfrm>
            <a:off x="4621509" y="5701254"/>
            <a:ext cx="2315763" cy="1817334"/>
          </a:xfrm>
          <a:prstGeom prst="rect">
            <a:avLst/>
          </a:prstGeom>
        </p:spPr>
      </p:pic>
      <p:sp>
        <p:nvSpPr>
          <p:cNvPr id="2" name="TextBox 1">
            <a:extLst>
              <a:ext uri="{FF2B5EF4-FFF2-40B4-BE49-F238E27FC236}">
                <a16:creationId xmlns:a16="http://schemas.microsoft.com/office/drawing/2014/main" id="{6DC750D2-7C61-00E7-C45F-7A08712554B0}"/>
              </a:ext>
            </a:extLst>
          </p:cNvPr>
          <p:cNvSpPr txBox="1"/>
          <p:nvPr/>
        </p:nvSpPr>
        <p:spPr>
          <a:xfrm>
            <a:off x="4727868" y="3210352"/>
            <a:ext cx="1856849" cy="953453"/>
          </a:xfrm>
          <a:prstGeom prst="roundRect">
            <a:avLst/>
          </a:prstGeom>
          <a:solidFill>
            <a:srgbClr val="92D050"/>
          </a:solidFill>
          <a:effectLst/>
        </p:spPr>
        <p:txBody>
          <a:bodyPr wrap="square" rtlCol="0">
            <a:spAutoFit/>
          </a:bodyPr>
          <a:lstStyle/>
          <a:p>
            <a:pPr algn="ctr"/>
            <a:r>
              <a:rPr lang="en-US" sz="1400" b="1" u="sng">
                <a:effectLst>
                  <a:outerShdw blurRad="38100" dist="38100" dir="2700000" algn="tl">
                    <a:srgbClr val="000000">
                      <a:alpha val="43137"/>
                    </a:srgbClr>
                  </a:outerShdw>
                </a:effectLst>
                <a:latin typeface="Roboto" panose="02000000000000000000" pitchFamily="2" charset="0"/>
                <a:ea typeface="Roboto" panose="02000000000000000000" pitchFamily="2" charset="0"/>
              </a:rPr>
              <a:t>Habits of Learning</a:t>
            </a:r>
          </a:p>
          <a:p>
            <a:pPr algn="ctr"/>
            <a:r>
              <a:rPr lang="en-US" sz="1200">
                <a:latin typeface="Roboto" panose="02000000000000000000" pitchFamily="2" charset="0"/>
                <a:ea typeface="Roboto" panose="02000000000000000000" pitchFamily="2" charset="0"/>
              </a:rPr>
              <a:t>We will </a:t>
            </a:r>
            <a:r>
              <a:rPr lang="en-US" sz="1200" b="1" u="sng">
                <a:latin typeface="Roboto" panose="02000000000000000000" pitchFamily="2" charset="0"/>
                <a:ea typeface="Roboto" panose="02000000000000000000" pitchFamily="2" charset="0"/>
              </a:rPr>
              <a:t>wonder and question </a:t>
            </a:r>
            <a:r>
              <a:rPr lang="en-US" sz="1200">
                <a:latin typeface="Roboto" panose="02000000000000000000" pitchFamily="2" charset="0"/>
                <a:ea typeface="Roboto" panose="02000000000000000000" pitchFamily="2" charset="0"/>
              </a:rPr>
              <a:t>during this activity.</a:t>
            </a:r>
          </a:p>
        </p:txBody>
      </p:sp>
      <p:pic>
        <p:nvPicPr>
          <p:cNvPr id="3" name="Picture 2" descr="A logo of a submarine&#10;&#10;Description automatically generated">
            <a:extLst>
              <a:ext uri="{FF2B5EF4-FFF2-40B4-BE49-F238E27FC236}">
                <a16:creationId xmlns:a16="http://schemas.microsoft.com/office/drawing/2014/main" id="{CD9DD7DF-1A56-BB5F-F2DB-D867344A74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2136" y="4912047"/>
            <a:ext cx="729904" cy="730936"/>
          </a:xfrm>
          <a:prstGeom prst="rect">
            <a:avLst/>
          </a:prstGeom>
        </p:spPr>
      </p:pic>
      <p:pic>
        <p:nvPicPr>
          <p:cNvPr id="10" name="Picture 9" descr="A purple pencil with pink eraser&#10;&#10;Description automatically generated">
            <a:extLst>
              <a:ext uri="{FF2B5EF4-FFF2-40B4-BE49-F238E27FC236}">
                <a16:creationId xmlns:a16="http://schemas.microsoft.com/office/drawing/2014/main" id="{5B4EEBAD-3078-D0F2-6804-AF2B7FC8F26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p:blipFill>
        <p:spPr>
          <a:xfrm rot="2845879">
            <a:off x="399329" y="3726118"/>
            <a:ext cx="239091" cy="548640"/>
          </a:xfrm>
          <a:prstGeom prst="rect">
            <a:avLst/>
          </a:prstGeom>
        </p:spPr>
      </p:pic>
      <p:pic>
        <p:nvPicPr>
          <p:cNvPr id="5" name="Picture 4" descr="A purple pencil with pink eraser&#10;&#10;Description automatically generated">
            <a:extLst>
              <a:ext uri="{FF2B5EF4-FFF2-40B4-BE49-F238E27FC236}">
                <a16:creationId xmlns:a16="http://schemas.microsoft.com/office/drawing/2014/main" id="{D6CA52F4-71AC-19D3-56A9-5456CD636B8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p:blipFill>
        <p:spPr>
          <a:xfrm rot="2845879">
            <a:off x="422101" y="8390548"/>
            <a:ext cx="239091" cy="548640"/>
          </a:xfrm>
          <a:prstGeom prst="rect">
            <a:avLst/>
          </a:prstGeom>
        </p:spPr>
      </p:pic>
      <p:sp>
        <p:nvSpPr>
          <p:cNvPr id="8" name="TextBox 7">
            <a:extLst>
              <a:ext uri="{FF2B5EF4-FFF2-40B4-BE49-F238E27FC236}">
                <a16:creationId xmlns:a16="http://schemas.microsoft.com/office/drawing/2014/main" id="{D9543465-9BF1-3C1C-FC4A-5458A18B448E}"/>
              </a:ext>
            </a:extLst>
          </p:cNvPr>
          <p:cNvSpPr txBox="1"/>
          <p:nvPr/>
        </p:nvSpPr>
        <p:spPr>
          <a:xfrm>
            <a:off x="4761866" y="7903962"/>
            <a:ext cx="1840992" cy="953453"/>
          </a:xfrm>
          <a:prstGeom prst="roundRect">
            <a:avLst/>
          </a:prstGeom>
          <a:solidFill>
            <a:srgbClr val="00B050"/>
          </a:solidFill>
        </p:spPr>
        <p:txBody>
          <a:bodyPr wrap="square" rtlCol="0">
            <a:spAutoFit/>
          </a:bodyPr>
          <a:lstStyle/>
          <a:p>
            <a:pPr algn="ctr"/>
            <a:r>
              <a:rPr lang="en-US" sz="1400" b="1" u="sng">
                <a:effectLst>
                  <a:outerShdw blurRad="38100" dist="38100" dir="2700000" algn="tl">
                    <a:srgbClr val="000000">
                      <a:alpha val="43137"/>
                    </a:srgbClr>
                  </a:outerShdw>
                </a:effectLst>
                <a:latin typeface="Roboto" panose="02000000000000000000" pitchFamily="2" charset="0"/>
                <a:ea typeface="Roboto" panose="02000000000000000000" pitchFamily="2" charset="0"/>
              </a:rPr>
              <a:t>Habits of Learning</a:t>
            </a:r>
          </a:p>
          <a:p>
            <a:pPr algn="ctr"/>
            <a:r>
              <a:rPr lang="en-US" sz="1200">
                <a:latin typeface="Roboto" panose="02000000000000000000" pitchFamily="2" charset="0"/>
                <a:ea typeface="Roboto" panose="02000000000000000000" pitchFamily="2" charset="0"/>
              </a:rPr>
              <a:t>We will </a:t>
            </a:r>
            <a:r>
              <a:rPr lang="en-US" sz="1200" b="1" u="sng">
                <a:latin typeface="Roboto" panose="02000000000000000000" pitchFamily="2" charset="0"/>
                <a:ea typeface="Roboto" panose="02000000000000000000" pitchFamily="2" charset="0"/>
              </a:rPr>
              <a:t>apply knowledge </a:t>
            </a:r>
            <a:r>
              <a:rPr lang="en-US" sz="1200">
                <a:latin typeface="Roboto" panose="02000000000000000000" pitchFamily="2" charset="0"/>
                <a:ea typeface="Roboto" panose="02000000000000000000" pitchFamily="2" charset="0"/>
              </a:rPr>
              <a:t>during this activity.</a:t>
            </a:r>
          </a:p>
        </p:txBody>
      </p:sp>
    </p:spTree>
    <p:extLst>
      <p:ext uri="{BB962C8B-B14F-4D97-AF65-F5344CB8AC3E}">
        <p14:creationId xmlns:p14="http://schemas.microsoft.com/office/powerpoint/2010/main" val="25362119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86EECCD-DB1E-C82E-AEC6-425EBF61D44E}"/>
              </a:ext>
            </a:extLst>
          </p:cNvPr>
          <p:cNvSpPr/>
          <p:nvPr/>
        </p:nvSpPr>
        <p:spPr>
          <a:xfrm>
            <a:off x="90153" y="4818124"/>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5E8DA69-2F00-3FCD-FD85-A6CEB7D9240D}"/>
              </a:ext>
            </a:extLst>
          </p:cNvPr>
          <p:cNvSpPr txBox="1"/>
          <p:nvPr/>
        </p:nvSpPr>
        <p:spPr>
          <a:xfrm>
            <a:off x="199881" y="5868378"/>
            <a:ext cx="4561985" cy="369332"/>
          </a:xfrm>
          <a:prstGeom prst="rect">
            <a:avLst/>
          </a:prstGeom>
          <a:noFill/>
        </p:spPr>
        <p:txBody>
          <a:bodyPr wrap="square" rtlCol="0">
            <a:spAutoFit/>
          </a:bodyPr>
          <a:lstStyle/>
          <a:p>
            <a:r>
              <a:rPr lang="en-US" b="1">
                <a:latin typeface="Roboto" panose="02000000000000000000" pitchFamily="2" charset="0"/>
                <a:ea typeface="Roboto" panose="02000000000000000000" pitchFamily="2" charset="0"/>
                <a:cs typeface="Arial" panose="020B0604020202020204" pitchFamily="34" charset="0"/>
              </a:rPr>
              <a:t>Family Engagement Activity – Session 4</a:t>
            </a:r>
          </a:p>
        </p:txBody>
      </p:sp>
      <p:sp>
        <p:nvSpPr>
          <p:cNvPr id="13" name="TextBox 12">
            <a:extLst>
              <a:ext uri="{FF2B5EF4-FFF2-40B4-BE49-F238E27FC236}">
                <a16:creationId xmlns:a16="http://schemas.microsoft.com/office/drawing/2014/main" id="{1E008B68-47C5-5B66-F134-376391EB773E}"/>
              </a:ext>
            </a:extLst>
          </p:cNvPr>
          <p:cNvSpPr txBox="1"/>
          <p:nvPr/>
        </p:nvSpPr>
        <p:spPr>
          <a:xfrm>
            <a:off x="281117" y="6300835"/>
            <a:ext cx="4158536" cy="2492990"/>
          </a:xfrm>
          <a:prstGeom prst="rect">
            <a:avLst/>
          </a:prstGeom>
          <a:noFill/>
        </p:spPr>
        <p:txBody>
          <a:bodyPr wrap="square" lIns="91440" tIns="45720" rIns="91440" bIns="45720" rtlCol="0" anchor="t">
            <a:spAutoFit/>
          </a:bodyPr>
          <a:lstStyle/>
          <a:p>
            <a:r>
              <a:rPr lang="en-US" sz="1200" u="sng">
                <a:latin typeface="Roboto"/>
                <a:ea typeface="Roboto"/>
                <a:cs typeface="Arial"/>
              </a:rPr>
              <a:t>Instructions</a:t>
            </a:r>
            <a:r>
              <a:rPr lang="en-US" sz="1200">
                <a:latin typeface="Roboto"/>
                <a:ea typeface="Roboto"/>
                <a:cs typeface="Arial"/>
              </a:rPr>
              <a:t>: Coral reefs can take many years to grow. Humans can help create </a:t>
            </a:r>
            <a:r>
              <a:rPr lang="en-US" sz="1200" b="1">
                <a:latin typeface="Roboto"/>
                <a:ea typeface="Roboto"/>
                <a:cs typeface="Arial"/>
              </a:rPr>
              <a:t>artificial reefs </a:t>
            </a:r>
            <a:r>
              <a:rPr lang="en-US" sz="1200">
                <a:latin typeface="Roboto"/>
                <a:ea typeface="Roboto"/>
                <a:cs typeface="Arial"/>
              </a:rPr>
              <a:t>by using things like </a:t>
            </a:r>
            <a:r>
              <a:rPr lang="en-US" sz="1200" b="1">
                <a:latin typeface="Roboto"/>
                <a:ea typeface="Roboto"/>
                <a:cs typeface="Arial"/>
              </a:rPr>
              <a:t>shipwrecks</a:t>
            </a:r>
            <a:r>
              <a:rPr lang="en-US" sz="1200">
                <a:latin typeface="Roboto"/>
                <a:ea typeface="Roboto"/>
                <a:cs typeface="Arial"/>
              </a:rPr>
              <a:t> which ocean life can use as </a:t>
            </a:r>
            <a:r>
              <a:rPr lang="en-US" sz="1200" b="1">
                <a:latin typeface="Roboto"/>
                <a:ea typeface="Roboto"/>
                <a:cs typeface="Arial"/>
              </a:rPr>
              <a:t>shelter</a:t>
            </a:r>
            <a:r>
              <a:rPr lang="en-US" sz="1200">
                <a:latin typeface="Roboto"/>
                <a:ea typeface="Roboto"/>
                <a:cs typeface="Arial"/>
              </a:rPr>
              <a:t>. </a:t>
            </a:r>
            <a:endParaRPr lang="en-US" sz="1200">
              <a:latin typeface="Roboto" panose="02000000000000000000" pitchFamily="2" charset="0"/>
              <a:ea typeface="Roboto" panose="02000000000000000000" pitchFamily="2" charset="0"/>
              <a:cs typeface="Arial" panose="020B0604020202020204" pitchFamily="34" charset="0"/>
            </a:endParaRPr>
          </a:p>
          <a:p>
            <a:pPr marL="171450" indent="-171450">
              <a:buFont typeface="Arial" panose="020B0604020202020204" pitchFamily="34" charset="0"/>
              <a:buChar char="•"/>
            </a:pPr>
            <a:endParaRPr lang="en-US" sz="1200">
              <a:latin typeface="Roboto" panose="02000000000000000000" pitchFamily="2" charset="0"/>
              <a:ea typeface="Roboto" panose="02000000000000000000" pitchFamily="2" charset="0"/>
              <a:cs typeface="Arial" panose="020B0604020202020204" pitchFamily="34" charset="0"/>
            </a:endParaRPr>
          </a:p>
          <a:p>
            <a:r>
              <a:rPr lang="en-US" sz="1200" u="sng">
                <a:latin typeface="Roboto"/>
                <a:ea typeface="Roboto"/>
                <a:cs typeface="Arial"/>
              </a:rPr>
              <a:t>Activity</a:t>
            </a:r>
            <a:r>
              <a:rPr lang="en-US" sz="1200">
                <a:latin typeface="Roboto"/>
                <a:ea typeface="Roboto"/>
                <a:cs typeface="Arial"/>
              </a:rPr>
              <a:t>: As a family, use your Six Bricks or other materials to build a shipwreck or other large shelter for fish and other animals. </a:t>
            </a:r>
            <a:endParaRPr lang="en-US" sz="1200">
              <a:latin typeface="Roboto" panose="02000000000000000000" pitchFamily="2" charset="0"/>
              <a:ea typeface="Roboto" panose="02000000000000000000" pitchFamily="2" charset="0"/>
              <a:cs typeface="Arial" panose="020B0604020202020204" pitchFamily="34" charset="0"/>
            </a:endParaRPr>
          </a:p>
          <a:p>
            <a:pPr marL="171450" indent="-171450">
              <a:buFont typeface="Arial" panose="020B0604020202020204" pitchFamily="34" charset="0"/>
              <a:buChar char="•"/>
            </a:pPr>
            <a:endParaRPr lang="en-US" sz="1200">
              <a:latin typeface="Roboto" panose="02000000000000000000" pitchFamily="2" charset="0"/>
              <a:ea typeface="Roboto" panose="02000000000000000000" pitchFamily="2" charset="0"/>
              <a:cs typeface="Arial" panose="020B0604020202020204" pitchFamily="34" charset="0"/>
            </a:endParaRPr>
          </a:p>
          <a:p>
            <a:r>
              <a:rPr lang="en-US" sz="1200" u="sng">
                <a:latin typeface="Roboto"/>
                <a:ea typeface="Roboto"/>
                <a:cs typeface="Arial"/>
              </a:rPr>
              <a:t>Discussion Questions</a:t>
            </a:r>
            <a:r>
              <a:rPr lang="en-US" sz="1200">
                <a:latin typeface="Roboto"/>
                <a:ea typeface="Roboto"/>
                <a:cs typeface="Arial"/>
              </a:rPr>
              <a:t>: What animals are in your artificial reef? What is it made of? </a:t>
            </a:r>
            <a:endParaRPr lang="en-US" sz="1200">
              <a:latin typeface="Roboto" panose="02000000000000000000" pitchFamily="2" charset="0"/>
              <a:ea typeface="Roboto" panose="02000000000000000000" pitchFamily="2" charset="0"/>
              <a:cs typeface="Arial" panose="020B0604020202020204" pitchFamily="34" charset="0"/>
            </a:endParaRPr>
          </a:p>
          <a:p>
            <a:pPr marL="171450" indent="-171450">
              <a:buFont typeface="Arial" panose="020B0604020202020204" pitchFamily="34" charset="0"/>
              <a:buChar char="•"/>
            </a:pPr>
            <a:endParaRPr lang="en-US" sz="1200">
              <a:latin typeface="Roboto" panose="02000000000000000000" pitchFamily="2" charset="0"/>
              <a:ea typeface="Roboto" panose="02000000000000000000" pitchFamily="2" charset="0"/>
              <a:cs typeface="Arial" panose="020B0604020202020204" pitchFamily="34" charset="0"/>
            </a:endParaRPr>
          </a:p>
          <a:p>
            <a:pPr lvl="1"/>
            <a:r>
              <a:rPr lang="en-US" sz="1200" u="sng">
                <a:latin typeface="Roboto"/>
                <a:ea typeface="Roboto"/>
                <a:cs typeface="Arial"/>
              </a:rPr>
              <a:t>Activity Log</a:t>
            </a:r>
            <a:r>
              <a:rPr lang="en-US" sz="1200">
                <a:latin typeface="Roboto"/>
                <a:ea typeface="Roboto"/>
                <a:cs typeface="Arial"/>
              </a:rPr>
              <a:t>: Write down what your artificial reef is made from.  </a:t>
            </a:r>
          </a:p>
        </p:txBody>
      </p:sp>
      <p:sp>
        <p:nvSpPr>
          <p:cNvPr id="16" name="Rectangle: Rounded Corners 15">
            <a:extLst>
              <a:ext uri="{FF2B5EF4-FFF2-40B4-BE49-F238E27FC236}">
                <a16:creationId xmlns:a16="http://schemas.microsoft.com/office/drawing/2014/main" id="{AA54C13E-361B-438E-7F5A-1CE7036827EF}"/>
              </a:ext>
            </a:extLst>
          </p:cNvPr>
          <p:cNvSpPr/>
          <p:nvPr/>
        </p:nvSpPr>
        <p:spPr>
          <a:xfrm>
            <a:off x="90153" y="173413"/>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245874CB-8C84-D712-81BB-7D9E662D08A9}"/>
              </a:ext>
            </a:extLst>
          </p:cNvPr>
          <p:cNvSpPr txBox="1"/>
          <p:nvPr/>
        </p:nvSpPr>
        <p:spPr>
          <a:xfrm>
            <a:off x="199881" y="1293241"/>
            <a:ext cx="4561985" cy="369332"/>
          </a:xfrm>
          <a:prstGeom prst="rect">
            <a:avLst/>
          </a:prstGeom>
          <a:noFill/>
        </p:spPr>
        <p:txBody>
          <a:bodyPr wrap="square" rtlCol="0">
            <a:spAutoFit/>
          </a:bodyPr>
          <a:lstStyle/>
          <a:p>
            <a:r>
              <a:rPr lang="en-US" b="1">
                <a:latin typeface="Roboto" panose="02000000000000000000" pitchFamily="2" charset="0"/>
                <a:ea typeface="Roboto" panose="02000000000000000000" pitchFamily="2" charset="0"/>
                <a:cs typeface="Arial" panose="020B0604020202020204" pitchFamily="34" charset="0"/>
              </a:rPr>
              <a:t>Family Engagement Activity – Session 3</a:t>
            </a:r>
          </a:p>
        </p:txBody>
      </p:sp>
      <p:sp>
        <p:nvSpPr>
          <p:cNvPr id="19" name="TextBox 18">
            <a:extLst>
              <a:ext uri="{FF2B5EF4-FFF2-40B4-BE49-F238E27FC236}">
                <a16:creationId xmlns:a16="http://schemas.microsoft.com/office/drawing/2014/main" id="{A09A748E-A747-824A-35D4-737EB2D5A22E}"/>
              </a:ext>
            </a:extLst>
          </p:cNvPr>
          <p:cNvSpPr txBox="1"/>
          <p:nvPr/>
        </p:nvSpPr>
        <p:spPr>
          <a:xfrm>
            <a:off x="265959" y="1662573"/>
            <a:ext cx="4561985" cy="2492990"/>
          </a:xfrm>
          <a:prstGeom prst="rect">
            <a:avLst/>
          </a:prstGeom>
          <a:noFill/>
        </p:spPr>
        <p:txBody>
          <a:bodyPr wrap="square" rtlCol="0">
            <a:spAutoFit/>
          </a:bodyPr>
          <a:lstStyle/>
          <a:p>
            <a:r>
              <a:rPr lang="en-US" sz="1200" u="sng">
                <a:latin typeface="Roboto" panose="02000000000000000000" pitchFamily="2" charset="0"/>
                <a:ea typeface="Roboto" panose="02000000000000000000" pitchFamily="2" charset="0"/>
                <a:cs typeface="Arial" panose="020B0604020202020204" pitchFamily="34" charset="0"/>
              </a:rPr>
              <a:t>Instructions</a:t>
            </a:r>
            <a:r>
              <a:rPr lang="en-US" sz="1200">
                <a:latin typeface="Roboto" panose="02000000000000000000" pitchFamily="2" charset="0"/>
                <a:ea typeface="Roboto" panose="02000000000000000000" pitchFamily="2" charset="0"/>
                <a:cs typeface="Arial" panose="020B0604020202020204" pitchFamily="34" charset="0"/>
              </a:rPr>
              <a:t>: </a:t>
            </a:r>
            <a:r>
              <a:rPr lang="en-US" sz="1200" b="1">
                <a:latin typeface="Roboto" panose="02000000000000000000" pitchFamily="2" charset="0"/>
                <a:ea typeface="Roboto" panose="02000000000000000000" pitchFamily="2" charset="0"/>
                <a:cs typeface="Arial" panose="020B0604020202020204" pitchFamily="34" charset="0"/>
              </a:rPr>
              <a:t>Coral reefs</a:t>
            </a:r>
            <a:r>
              <a:rPr lang="en-US" sz="1200">
                <a:latin typeface="Roboto" panose="02000000000000000000" pitchFamily="2" charset="0"/>
                <a:ea typeface="Roboto" panose="02000000000000000000" pitchFamily="2" charset="0"/>
                <a:cs typeface="Arial" panose="020B0604020202020204" pitchFamily="34" charset="0"/>
              </a:rPr>
              <a:t> are home to the most diverse </a:t>
            </a:r>
            <a:r>
              <a:rPr lang="en-US" sz="1200" b="1">
                <a:latin typeface="Roboto" panose="02000000000000000000" pitchFamily="2" charset="0"/>
                <a:ea typeface="Roboto" panose="02000000000000000000" pitchFamily="2" charset="0"/>
                <a:cs typeface="Arial" panose="020B0604020202020204" pitchFamily="34" charset="0"/>
              </a:rPr>
              <a:t>ocean life </a:t>
            </a:r>
            <a:r>
              <a:rPr lang="en-US" sz="1200">
                <a:latin typeface="Roboto" panose="02000000000000000000" pitchFamily="2" charset="0"/>
                <a:ea typeface="Roboto" panose="02000000000000000000" pitchFamily="2" charset="0"/>
                <a:cs typeface="Arial" panose="020B0604020202020204" pitchFamily="34" charset="0"/>
              </a:rPr>
              <a:t>found in the top layer of the ocean known as the </a:t>
            </a:r>
            <a:r>
              <a:rPr lang="en-US" sz="1200" b="1">
                <a:latin typeface="Roboto" panose="02000000000000000000" pitchFamily="2" charset="0"/>
                <a:ea typeface="Roboto" panose="02000000000000000000" pitchFamily="2" charset="0"/>
                <a:cs typeface="Arial" panose="020B0604020202020204" pitchFamily="34" charset="0"/>
              </a:rPr>
              <a:t>sunlight zone</a:t>
            </a:r>
            <a:r>
              <a:rPr lang="en-US" sz="1200">
                <a:latin typeface="Roboto" panose="02000000000000000000" pitchFamily="2" charset="0"/>
                <a:ea typeface="Roboto" panose="02000000000000000000" pitchFamily="2" charset="0"/>
                <a:cs typeface="Arial" panose="020B0604020202020204" pitchFamily="34" charset="0"/>
              </a:rPr>
              <a:t>. Look at pictures of coral reefs. What sunlight do you see? Talk about the colors and what animals you see. </a:t>
            </a:r>
          </a:p>
          <a:p>
            <a:pPr marL="171450" indent="-171450">
              <a:buFont typeface="Arial" panose="020B0604020202020204" pitchFamily="34" charset="0"/>
              <a:buChar char="•"/>
            </a:pPr>
            <a:endParaRPr lang="en-US" sz="1200">
              <a:latin typeface="Roboto" panose="02000000000000000000" pitchFamily="2" charset="0"/>
              <a:ea typeface="Roboto" panose="02000000000000000000" pitchFamily="2" charset="0"/>
              <a:cs typeface="Arial" panose="020B0604020202020204" pitchFamily="34" charset="0"/>
            </a:endParaRPr>
          </a:p>
          <a:p>
            <a:r>
              <a:rPr lang="en-US" sz="1200" u="sng">
                <a:latin typeface="Roboto" panose="02000000000000000000" pitchFamily="2" charset="0"/>
                <a:ea typeface="Roboto" panose="02000000000000000000" pitchFamily="2" charset="0"/>
                <a:cs typeface="Arial" panose="020B0604020202020204" pitchFamily="34" charset="0"/>
              </a:rPr>
              <a:t>Activity</a:t>
            </a:r>
            <a:r>
              <a:rPr lang="en-US" sz="1200">
                <a:latin typeface="Roboto" panose="02000000000000000000" pitchFamily="2" charset="0"/>
                <a:ea typeface="Roboto" panose="02000000000000000000" pitchFamily="2" charset="0"/>
                <a:cs typeface="Arial" panose="020B0604020202020204" pitchFamily="34" charset="0"/>
              </a:rPr>
              <a:t>: Use your Six Bricks or other materials to create a coral reef together.</a:t>
            </a:r>
          </a:p>
          <a:p>
            <a:pPr marL="171450" indent="-171450">
              <a:buFont typeface="Arial" panose="020B0604020202020204" pitchFamily="34" charset="0"/>
              <a:buChar char="•"/>
            </a:pPr>
            <a:endParaRPr lang="en-US" sz="1200">
              <a:latin typeface="Roboto" panose="02000000000000000000" pitchFamily="2" charset="0"/>
              <a:ea typeface="Roboto" panose="02000000000000000000" pitchFamily="2" charset="0"/>
              <a:cs typeface="Arial" panose="020B0604020202020204" pitchFamily="34" charset="0"/>
            </a:endParaRPr>
          </a:p>
          <a:p>
            <a:r>
              <a:rPr lang="en-US" sz="1200" u="sng">
                <a:latin typeface="Roboto" panose="02000000000000000000" pitchFamily="2" charset="0"/>
                <a:ea typeface="Roboto" panose="02000000000000000000" pitchFamily="2" charset="0"/>
                <a:cs typeface="Arial" panose="020B0604020202020204" pitchFamily="34" charset="0"/>
              </a:rPr>
              <a:t>Discussion Questions</a:t>
            </a:r>
            <a:r>
              <a:rPr lang="en-US" sz="1200">
                <a:latin typeface="Roboto" panose="02000000000000000000" pitchFamily="2" charset="0"/>
                <a:ea typeface="Roboto" panose="02000000000000000000" pitchFamily="2" charset="0"/>
                <a:cs typeface="Arial" panose="020B0604020202020204" pitchFamily="34" charset="0"/>
              </a:rPr>
              <a:t>: What animals are there? What colors are in your coral reef? Which animals and plants help each other? </a:t>
            </a:r>
          </a:p>
          <a:p>
            <a:pPr marL="171450" indent="-171450">
              <a:buFont typeface="Arial" panose="020B0604020202020204" pitchFamily="34" charset="0"/>
              <a:buChar char="•"/>
            </a:pPr>
            <a:endParaRPr lang="en-US" sz="1200">
              <a:latin typeface="Roboto" panose="02000000000000000000" pitchFamily="2" charset="0"/>
              <a:ea typeface="Roboto" panose="02000000000000000000" pitchFamily="2" charset="0"/>
              <a:cs typeface="Arial" panose="020B0604020202020204" pitchFamily="34" charset="0"/>
            </a:endParaRPr>
          </a:p>
          <a:p>
            <a:pPr lvl="1"/>
            <a:r>
              <a:rPr lang="en-US" sz="1200" u="sng">
                <a:latin typeface="Roboto" panose="02000000000000000000" pitchFamily="2" charset="0"/>
                <a:ea typeface="Roboto" panose="02000000000000000000" pitchFamily="2" charset="0"/>
                <a:cs typeface="Arial" panose="020B0604020202020204" pitchFamily="34" charset="0"/>
              </a:rPr>
              <a:t>Activity Log</a:t>
            </a:r>
            <a:r>
              <a:rPr lang="en-US" sz="1200">
                <a:latin typeface="Roboto" panose="02000000000000000000" pitchFamily="2" charset="0"/>
                <a:ea typeface="Roboto" panose="02000000000000000000" pitchFamily="2" charset="0"/>
                <a:cs typeface="Arial" panose="020B0604020202020204" pitchFamily="34" charset="0"/>
              </a:rPr>
              <a:t>: Write about your coral reef and an animal that lives there. </a:t>
            </a:r>
          </a:p>
        </p:txBody>
      </p:sp>
      <p:pic>
        <p:nvPicPr>
          <p:cNvPr id="24" name="Picture 23" descr="Graphical user interface&#10;&#10;Description automatically generated with low confidence">
            <a:extLst>
              <a:ext uri="{FF2B5EF4-FFF2-40B4-BE49-F238E27FC236}">
                <a16:creationId xmlns:a16="http://schemas.microsoft.com/office/drawing/2014/main" id="{3F0AF9A4-8D4F-2653-450E-93A2C9FA85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117" y="300285"/>
            <a:ext cx="3691127" cy="857922"/>
          </a:xfrm>
          <a:prstGeom prst="rect">
            <a:avLst/>
          </a:prstGeom>
        </p:spPr>
      </p:pic>
      <p:pic>
        <p:nvPicPr>
          <p:cNvPr id="26" name="Picture 25" descr="Graphical user interface&#10;&#10;Description automatically generated with low confidence">
            <a:extLst>
              <a:ext uri="{FF2B5EF4-FFF2-40B4-BE49-F238E27FC236}">
                <a16:creationId xmlns:a16="http://schemas.microsoft.com/office/drawing/2014/main" id="{FB18B772-FC0E-98FA-570E-7404C3571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81" y="4947331"/>
            <a:ext cx="3691127" cy="857922"/>
          </a:xfrm>
          <a:prstGeom prst="rect">
            <a:avLst/>
          </a:prstGeom>
        </p:spPr>
      </p:pic>
      <p:pic>
        <p:nvPicPr>
          <p:cNvPr id="8" name="Picture 7" descr="A colorful toy blocks with flowers&#10;&#10;Description automatically generated">
            <a:extLst>
              <a:ext uri="{FF2B5EF4-FFF2-40B4-BE49-F238E27FC236}">
                <a16:creationId xmlns:a16="http://schemas.microsoft.com/office/drawing/2014/main" id="{D8D3D38A-C79D-97E3-D09B-9D72BE2F3D4E}"/>
              </a:ext>
            </a:extLst>
          </p:cNvPr>
          <p:cNvPicPr>
            <a:picLocks noChangeAspect="1"/>
          </p:cNvPicPr>
          <p:nvPr/>
        </p:nvPicPr>
        <p:blipFill rotWithShape="1">
          <a:blip r:embed="rId3">
            <a:extLst>
              <a:ext uri="{28A0092B-C50C-407E-A947-70E740481C1C}">
                <a14:useLocalDpi xmlns:a14="http://schemas.microsoft.com/office/drawing/2010/main" val="0"/>
              </a:ext>
            </a:extLst>
          </a:blip>
          <a:srcRect l="9822" t="4615" r="10336" b="1990"/>
          <a:stretch/>
        </p:blipFill>
        <p:spPr>
          <a:xfrm>
            <a:off x="4751047" y="1175364"/>
            <a:ext cx="1840993" cy="1949004"/>
          </a:xfrm>
          <a:prstGeom prst="rect">
            <a:avLst/>
          </a:prstGeom>
        </p:spPr>
      </p:pic>
      <p:pic>
        <p:nvPicPr>
          <p:cNvPr id="3" name="Picture 2" descr="A cartoon of a ship wreck&#10;&#10;Description automatically generated">
            <a:extLst>
              <a:ext uri="{FF2B5EF4-FFF2-40B4-BE49-F238E27FC236}">
                <a16:creationId xmlns:a16="http://schemas.microsoft.com/office/drawing/2014/main" id="{07DE0DC6-3613-74D2-B1D1-BF1842ACFA51}"/>
              </a:ext>
            </a:extLst>
          </p:cNvPr>
          <p:cNvPicPr>
            <a:picLocks noChangeAspect="1"/>
          </p:cNvPicPr>
          <p:nvPr/>
        </p:nvPicPr>
        <p:blipFill>
          <a:blip r:embed="rId4"/>
          <a:stretch>
            <a:fillRect/>
          </a:stretch>
        </p:blipFill>
        <p:spPr>
          <a:xfrm>
            <a:off x="4345312" y="6264046"/>
            <a:ext cx="2231571" cy="1788619"/>
          </a:xfrm>
          <a:prstGeom prst="rect">
            <a:avLst/>
          </a:prstGeom>
        </p:spPr>
      </p:pic>
      <p:pic>
        <p:nvPicPr>
          <p:cNvPr id="6" name="Picture 5" descr="A logo of a submarine&#10;&#10;Description automatically generated">
            <a:extLst>
              <a:ext uri="{FF2B5EF4-FFF2-40B4-BE49-F238E27FC236}">
                <a16:creationId xmlns:a16="http://schemas.microsoft.com/office/drawing/2014/main" id="{9A2F7594-01B6-16DD-3D72-794ED96D76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2136" y="280514"/>
            <a:ext cx="729904" cy="730936"/>
          </a:xfrm>
          <a:prstGeom prst="rect">
            <a:avLst/>
          </a:prstGeom>
        </p:spPr>
      </p:pic>
      <p:pic>
        <p:nvPicPr>
          <p:cNvPr id="7" name="Picture 6" descr="A logo of a submarine&#10;&#10;Description automatically generated">
            <a:extLst>
              <a:ext uri="{FF2B5EF4-FFF2-40B4-BE49-F238E27FC236}">
                <a16:creationId xmlns:a16="http://schemas.microsoft.com/office/drawing/2014/main" id="{13781360-C14A-701D-BC6D-1422038A7A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2136" y="4942586"/>
            <a:ext cx="729904" cy="730936"/>
          </a:xfrm>
          <a:prstGeom prst="rect">
            <a:avLst/>
          </a:prstGeom>
        </p:spPr>
      </p:pic>
      <p:sp>
        <p:nvSpPr>
          <p:cNvPr id="9" name="TextBox 8">
            <a:extLst>
              <a:ext uri="{FF2B5EF4-FFF2-40B4-BE49-F238E27FC236}">
                <a16:creationId xmlns:a16="http://schemas.microsoft.com/office/drawing/2014/main" id="{8737469D-F377-3CE5-3896-3D58B82F8586}"/>
              </a:ext>
            </a:extLst>
          </p:cNvPr>
          <p:cNvSpPr txBox="1"/>
          <p:nvPr/>
        </p:nvSpPr>
        <p:spPr>
          <a:xfrm>
            <a:off x="4765901" y="3288282"/>
            <a:ext cx="1840992" cy="953453"/>
          </a:xfrm>
          <a:prstGeom prst="roundRect">
            <a:avLst/>
          </a:prstGeom>
          <a:solidFill>
            <a:srgbClr val="00B050"/>
          </a:solidFill>
        </p:spPr>
        <p:txBody>
          <a:bodyPr wrap="square" rtlCol="0">
            <a:spAutoFit/>
          </a:bodyPr>
          <a:lstStyle/>
          <a:p>
            <a:pPr algn="ctr"/>
            <a:r>
              <a:rPr lang="en-US" sz="1400" b="1" u="sng">
                <a:effectLst>
                  <a:outerShdw blurRad="38100" dist="38100" dir="2700000" algn="tl">
                    <a:srgbClr val="000000">
                      <a:alpha val="43137"/>
                    </a:srgbClr>
                  </a:outerShdw>
                </a:effectLst>
                <a:latin typeface="Roboto" panose="02000000000000000000" pitchFamily="2" charset="0"/>
                <a:ea typeface="Roboto" panose="02000000000000000000" pitchFamily="2" charset="0"/>
              </a:rPr>
              <a:t>Habits of Learning</a:t>
            </a:r>
          </a:p>
          <a:p>
            <a:pPr algn="ctr"/>
            <a:r>
              <a:rPr lang="en-US" sz="1200">
                <a:latin typeface="Roboto" panose="02000000000000000000" pitchFamily="2" charset="0"/>
                <a:ea typeface="Roboto" panose="02000000000000000000" pitchFamily="2" charset="0"/>
              </a:rPr>
              <a:t>We will </a:t>
            </a:r>
            <a:r>
              <a:rPr lang="en-US" sz="1200" b="1" u="sng">
                <a:latin typeface="Roboto" panose="02000000000000000000" pitchFamily="2" charset="0"/>
                <a:ea typeface="Roboto" panose="02000000000000000000" pitchFamily="2" charset="0"/>
              </a:rPr>
              <a:t>apply knowledge </a:t>
            </a:r>
            <a:r>
              <a:rPr lang="en-US" sz="1200">
                <a:latin typeface="Roboto" panose="02000000000000000000" pitchFamily="2" charset="0"/>
                <a:ea typeface="Roboto" panose="02000000000000000000" pitchFamily="2" charset="0"/>
              </a:rPr>
              <a:t>during this activity.</a:t>
            </a:r>
          </a:p>
        </p:txBody>
      </p:sp>
      <p:sp>
        <p:nvSpPr>
          <p:cNvPr id="10" name="TextBox 9">
            <a:extLst>
              <a:ext uri="{FF2B5EF4-FFF2-40B4-BE49-F238E27FC236}">
                <a16:creationId xmlns:a16="http://schemas.microsoft.com/office/drawing/2014/main" id="{D73D3869-95CD-EC77-5258-2634C6D9F902}"/>
              </a:ext>
            </a:extLst>
          </p:cNvPr>
          <p:cNvSpPr txBox="1"/>
          <p:nvPr/>
        </p:nvSpPr>
        <p:spPr>
          <a:xfrm>
            <a:off x="4798076" y="8175707"/>
            <a:ext cx="1840992" cy="749141"/>
          </a:xfrm>
          <a:prstGeom prst="roundRect">
            <a:avLst/>
          </a:prstGeom>
          <a:solidFill>
            <a:srgbClr val="0070C0"/>
          </a:solidFill>
        </p:spPr>
        <p:txBody>
          <a:bodyPr wrap="square" rtlCol="0">
            <a:spAutoFit/>
          </a:bodyPr>
          <a:lstStyle/>
          <a:p>
            <a:pPr algn="ctr"/>
            <a:r>
              <a:rPr lang="en-US" sz="1400" b="1" u="sng">
                <a:effectLst>
                  <a:outerShdw blurRad="38100" dist="38100" dir="2700000" algn="tl">
                    <a:srgbClr val="000000">
                      <a:alpha val="43137"/>
                    </a:srgbClr>
                  </a:outerShdw>
                </a:effectLst>
                <a:latin typeface="Roboto" panose="02000000000000000000" pitchFamily="2" charset="0"/>
                <a:ea typeface="Roboto" panose="02000000000000000000" pitchFamily="2" charset="0"/>
              </a:rPr>
              <a:t>Habits of Learning</a:t>
            </a:r>
          </a:p>
          <a:p>
            <a:pPr algn="ctr"/>
            <a:r>
              <a:rPr lang="en-US" sz="1200">
                <a:latin typeface="Roboto" panose="02000000000000000000" pitchFamily="2" charset="0"/>
                <a:ea typeface="Roboto" panose="02000000000000000000" pitchFamily="2" charset="0"/>
              </a:rPr>
              <a:t>We will use </a:t>
            </a:r>
            <a:r>
              <a:rPr lang="en-US" sz="1200" b="1" u="sng">
                <a:latin typeface="Roboto" panose="02000000000000000000" pitchFamily="2" charset="0"/>
                <a:ea typeface="Roboto" panose="02000000000000000000" pitchFamily="2" charset="0"/>
              </a:rPr>
              <a:t>teamwork</a:t>
            </a:r>
            <a:r>
              <a:rPr lang="en-US" sz="1200">
                <a:latin typeface="Roboto" panose="02000000000000000000" pitchFamily="2" charset="0"/>
                <a:ea typeface="Roboto" panose="02000000000000000000" pitchFamily="2" charset="0"/>
              </a:rPr>
              <a:t> during this activity.</a:t>
            </a:r>
          </a:p>
        </p:txBody>
      </p:sp>
      <p:pic>
        <p:nvPicPr>
          <p:cNvPr id="2" name="Picture 1" descr="A purple pencil with pink eraser&#10;&#10;Description automatically generated">
            <a:extLst>
              <a:ext uri="{FF2B5EF4-FFF2-40B4-BE49-F238E27FC236}">
                <a16:creationId xmlns:a16="http://schemas.microsoft.com/office/drawing/2014/main" id="{7D2AF3AF-F975-6D04-65B9-FFF1C3EA6845}"/>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p:blipFill>
        <p:spPr>
          <a:xfrm rot="2845879">
            <a:off x="399329" y="3665958"/>
            <a:ext cx="239091" cy="548640"/>
          </a:xfrm>
          <a:prstGeom prst="rect">
            <a:avLst/>
          </a:prstGeom>
        </p:spPr>
      </p:pic>
      <p:pic>
        <p:nvPicPr>
          <p:cNvPr id="5" name="Picture 4" descr="A purple pencil with pink eraser&#10;&#10;Description automatically generated">
            <a:extLst>
              <a:ext uri="{FF2B5EF4-FFF2-40B4-BE49-F238E27FC236}">
                <a16:creationId xmlns:a16="http://schemas.microsoft.com/office/drawing/2014/main" id="{C4707646-0A62-28CD-4E51-80BA9124883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p:blipFill>
        <p:spPr>
          <a:xfrm rot="2845879">
            <a:off x="429310" y="8233945"/>
            <a:ext cx="239091" cy="548640"/>
          </a:xfrm>
          <a:prstGeom prst="rect">
            <a:avLst/>
          </a:prstGeom>
        </p:spPr>
      </p:pic>
    </p:spTree>
    <p:extLst>
      <p:ext uri="{BB962C8B-B14F-4D97-AF65-F5344CB8AC3E}">
        <p14:creationId xmlns:p14="http://schemas.microsoft.com/office/powerpoint/2010/main" val="3446420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86EECCD-DB1E-C82E-AEC6-425EBF61D44E}"/>
              </a:ext>
            </a:extLst>
          </p:cNvPr>
          <p:cNvSpPr/>
          <p:nvPr/>
        </p:nvSpPr>
        <p:spPr>
          <a:xfrm>
            <a:off x="90153" y="4818124"/>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5E8DA69-2F00-3FCD-FD85-A6CEB7D9240D}"/>
              </a:ext>
            </a:extLst>
          </p:cNvPr>
          <p:cNvSpPr txBox="1"/>
          <p:nvPr/>
        </p:nvSpPr>
        <p:spPr>
          <a:xfrm>
            <a:off x="199880" y="5794038"/>
            <a:ext cx="4561985" cy="369332"/>
          </a:xfrm>
          <a:prstGeom prst="rect">
            <a:avLst/>
          </a:prstGeom>
          <a:noFill/>
        </p:spPr>
        <p:txBody>
          <a:bodyPr wrap="square" rtlCol="0">
            <a:spAutoFit/>
          </a:bodyPr>
          <a:lstStyle/>
          <a:p>
            <a:r>
              <a:rPr lang="en-US" b="1">
                <a:latin typeface="Roboto" panose="02000000000000000000" pitchFamily="2" charset="0"/>
                <a:ea typeface="Roboto" panose="02000000000000000000" pitchFamily="2" charset="0"/>
                <a:cs typeface="Arial" panose="020B0604020202020204" pitchFamily="34" charset="0"/>
              </a:rPr>
              <a:t>Family Engagement Activity – Session 6</a:t>
            </a:r>
          </a:p>
        </p:txBody>
      </p:sp>
      <p:sp>
        <p:nvSpPr>
          <p:cNvPr id="13" name="TextBox 12">
            <a:extLst>
              <a:ext uri="{FF2B5EF4-FFF2-40B4-BE49-F238E27FC236}">
                <a16:creationId xmlns:a16="http://schemas.microsoft.com/office/drawing/2014/main" id="{1E008B68-47C5-5B66-F134-376391EB773E}"/>
              </a:ext>
            </a:extLst>
          </p:cNvPr>
          <p:cNvSpPr txBox="1"/>
          <p:nvPr/>
        </p:nvSpPr>
        <p:spPr>
          <a:xfrm>
            <a:off x="288758" y="6187493"/>
            <a:ext cx="5185610" cy="2677656"/>
          </a:xfrm>
          <a:prstGeom prst="rect">
            <a:avLst/>
          </a:prstGeom>
          <a:noFill/>
        </p:spPr>
        <p:txBody>
          <a:bodyPr wrap="square" lIns="91440" tIns="45720" rIns="91440" bIns="45720" rtlCol="0" anchor="t">
            <a:spAutoFit/>
          </a:bodyPr>
          <a:lstStyle/>
          <a:p>
            <a:r>
              <a:rPr lang="en-US" sz="1200" u="sng">
                <a:latin typeface="Roboto" panose="02000000000000000000" pitchFamily="2" charset="0"/>
                <a:ea typeface="Roboto" panose="02000000000000000000" pitchFamily="2" charset="0"/>
                <a:cs typeface="Arial" panose="020B0604020202020204" pitchFamily="34" charset="0"/>
              </a:rPr>
              <a:t>Instructions</a:t>
            </a:r>
            <a:r>
              <a:rPr lang="en-US" sz="1200">
                <a:latin typeface="Roboto" panose="02000000000000000000" pitchFamily="2" charset="0"/>
                <a:ea typeface="Roboto" panose="02000000000000000000" pitchFamily="2" charset="0"/>
                <a:cs typeface="Arial" panose="020B0604020202020204" pitchFamily="34" charset="0"/>
              </a:rPr>
              <a:t>: </a:t>
            </a:r>
            <a:r>
              <a:rPr lang="en-US" sz="1200">
                <a:latin typeface="Roboto"/>
                <a:ea typeface="Roboto"/>
                <a:cs typeface="Arial"/>
              </a:rPr>
              <a:t>Test your communication skills! Having strong communication skills is a great </a:t>
            </a:r>
            <a:r>
              <a:rPr lang="en-US" sz="1200" b="1">
                <a:latin typeface="Roboto"/>
                <a:ea typeface="Roboto"/>
                <a:cs typeface="Arial"/>
              </a:rPr>
              <a:t>tool</a:t>
            </a:r>
            <a:r>
              <a:rPr lang="en-US" sz="1200">
                <a:latin typeface="Roboto"/>
                <a:ea typeface="Roboto"/>
                <a:cs typeface="Arial"/>
              </a:rPr>
              <a:t> that will help in a variety of </a:t>
            </a:r>
          </a:p>
          <a:p>
            <a:r>
              <a:rPr lang="en-US" sz="1200">
                <a:latin typeface="Roboto"/>
                <a:ea typeface="Roboto"/>
                <a:cs typeface="Arial"/>
              </a:rPr>
              <a:t>careers from </a:t>
            </a:r>
            <a:r>
              <a:rPr lang="en-US" sz="1200" b="1">
                <a:latin typeface="Roboto"/>
                <a:ea typeface="Roboto"/>
                <a:cs typeface="Arial"/>
              </a:rPr>
              <a:t>ship captains</a:t>
            </a:r>
            <a:r>
              <a:rPr lang="en-US" sz="1200">
                <a:latin typeface="Roboto"/>
                <a:ea typeface="Roboto"/>
                <a:cs typeface="Arial"/>
              </a:rPr>
              <a:t> and </a:t>
            </a:r>
            <a:r>
              <a:rPr lang="en-US" sz="1200" b="1">
                <a:latin typeface="Roboto"/>
                <a:ea typeface="Roboto"/>
                <a:cs typeface="Arial"/>
              </a:rPr>
              <a:t>marine biologists. </a:t>
            </a:r>
            <a:endParaRPr lang="en-US" sz="1200">
              <a:latin typeface="Roboto" panose="02000000000000000000" pitchFamily="2" charset="0"/>
              <a:ea typeface="Roboto" panose="02000000000000000000" pitchFamily="2" charset="0"/>
              <a:cs typeface="Arial" panose="020B0604020202020204" pitchFamily="34" charset="0"/>
            </a:endParaRPr>
          </a:p>
          <a:p>
            <a:pPr marL="171450" indent="-171450">
              <a:buFont typeface="Arial" panose="020B0604020202020204" pitchFamily="34" charset="0"/>
              <a:buChar char="•"/>
            </a:pPr>
            <a:endParaRPr lang="en-US" sz="1200">
              <a:latin typeface="Roboto" panose="02000000000000000000" pitchFamily="2" charset="0"/>
              <a:ea typeface="Roboto" panose="02000000000000000000" pitchFamily="2" charset="0"/>
              <a:cs typeface="Arial" panose="020B0604020202020204" pitchFamily="34" charset="0"/>
            </a:endParaRPr>
          </a:p>
          <a:p>
            <a:r>
              <a:rPr lang="en-US" sz="1200" u="sng">
                <a:latin typeface="Roboto" panose="02000000000000000000" pitchFamily="2" charset="0"/>
                <a:ea typeface="Roboto" panose="02000000000000000000" pitchFamily="2" charset="0"/>
                <a:cs typeface="Arial" panose="020B0604020202020204" pitchFamily="34" charset="0"/>
              </a:rPr>
              <a:t>Activity</a:t>
            </a:r>
            <a:r>
              <a:rPr lang="en-US" sz="1200">
                <a:latin typeface="Roboto" panose="02000000000000000000" pitchFamily="2" charset="0"/>
                <a:ea typeface="Roboto" panose="02000000000000000000" pitchFamily="2" charset="0"/>
                <a:cs typeface="Arial" panose="020B0604020202020204" pitchFamily="34" charset="0"/>
              </a:rPr>
              <a:t>: </a:t>
            </a:r>
            <a:r>
              <a:rPr lang="en-US" sz="1200">
                <a:latin typeface="Roboto" panose="02000000000000000000" pitchFamily="2" charset="0"/>
                <a:ea typeface="Roboto" panose="02000000000000000000" pitchFamily="2" charset="0"/>
                <a:cs typeface="Arial"/>
              </a:rPr>
              <a:t>Sit or stand in pairs. Each person has a set of Six Bricks. One person builds a model, then explains to their partner how to build the same model. The partner builds without looking or asking questions. Compare your models. Swap roles and repeat.  </a:t>
            </a:r>
          </a:p>
          <a:p>
            <a:endParaRPr lang="en-US" sz="1200">
              <a:latin typeface="Roboto" panose="02000000000000000000" pitchFamily="2" charset="0"/>
              <a:ea typeface="Roboto" panose="02000000000000000000" pitchFamily="2" charset="0"/>
              <a:cs typeface="Arial" panose="020B0604020202020204" pitchFamily="34" charset="0"/>
            </a:endParaRPr>
          </a:p>
          <a:p>
            <a:r>
              <a:rPr lang="en-US" sz="1200" u="sng">
                <a:latin typeface="Roboto" panose="02000000000000000000" pitchFamily="2" charset="0"/>
                <a:ea typeface="Roboto" panose="02000000000000000000" pitchFamily="2" charset="0"/>
                <a:cs typeface="Arial" panose="020B0604020202020204" pitchFamily="34" charset="0"/>
              </a:rPr>
              <a:t>Discussion Questions</a:t>
            </a:r>
            <a:r>
              <a:rPr lang="en-US" sz="1200">
                <a:latin typeface="Roboto" panose="02000000000000000000" pitchFamily="2" charset="0"/>
                <a:ea typeface="Roboto" panose="02000000000000000000" pitchFamily="2" charset="0"/>
                <a:cs typeface="Arial" panose="020B0604020202020204" pitchFamily="34" charset="0"/>
              </a:rPr>
              <a:t>: </a:t>
            </a:r>
            <a:r>
              <a:rPr lang="en-US" sz="1200">
                <a:latin typeface="Roboto" panose="02000000000000000000" pitchFamily="2" charset="0"/>
                <a:ea typeface="Roboto" panose="02000000000000000000" pitchFamily="2" charset="0"/>
                <a:cs typeface="Arial"/>
              </a:rPr>
              <a:t>How close did you get? What was easy </a:t>
            </a:r>
          </a:p>
          <a:p>
            <a:r>
              <a:rPr lang="en-US" sz="1200">
                <a:latin typeface="Roboto" panose="02000000000000000000" pitchFamily="2" charset="0"/>
                <a:ea typeface="Roboto" panose="02000000000000000000" pitchFamily="2" charset="0"/>
                <a:cs typeface="Arial"/>
              </a:rPr>
              <a:t>or hard about this activity?</a:t>
            </a:r>
          </a:p>
          <a:p>
            <a:pPr marL="171450" indent="-171450">
              <a:buFont typeface="Arial" panose="020B0604020202020204" pitchFamily="34" charset="0"/>
              <a:buChar char="•"/>
            </a:pPr>
            <a:endParaRPr lang="en-US" sz="1200">
              <a:latin typeface="Roboto" panose="02000000000000000000" pitchFamily="2" charset="0"/>
              <a:ea typeface="Roboto" panose="02000000000000000000" pitchFamily="2" charset="0"/>
              <a:cs typeface="Arial" panose="020B0604020202020204" pitchFamily="34" charset="0"/>
            </a:endParaRPr>
          </a:p>
          <a:p>
            <a:pPr lvl="1"/>
            <a:r>
              <a:rPr lang="en-US" sz="1200" u="sng">
                <a:latin typeface="Roboto" panose="02000000000000000000" pitchFamily="2" charset="0"/>
                <a:ea typeface="Roboto" panose="02000000000000000000" pitchFamily="2" charset="0"/>
                <a:cs typeface="Arial" panose="020B0604020202020204" pitchFamily="34" charset="0"/>
              </a:rPr>
              <a:t>Activity Log</a:t>
            </a:r>
            <a:r>
              <a:rPr lang="en-US" sz="1200">
                <a:latin typeface="Roboto" panose="02000000000000000000" pitchFamily="2" charset="0"/>
                <a:ea typeface="Roboto" panose="02000000000000000000" pitchFamily="2" charset="0"/>
                <a:cs typeface="Arial" panose="020B0604020202020204" pitchFamily="34" charset="0"/>
              </a:rPr>
              <a:t>: Share one problem you had while listening </a:t>
            </a:r>
          </a:p>
          <a:p>
            <a:pPr lvl="1"/>
            <a:r>
              <a:rPr lang="en-US" sz="1200">
                <a:latin typeface="Roboto" panose="02000000000000000000" pitchFamily="2" charset="0"/>
                <a:ea typeface="Roboto" panose="02000000000000000000" pitchFamily="2" charset="0"/>
                <a:cs typeface="Arial" panose="020B0604020202020204" pitchFamily="34" charset="0"/>
              </a:rPr>
              <a:t>to your partner and how you overcame it.</a:t>
            </a:r>
          </a:p>
        </p:txBody>
      </p:sp>
      <p:sp>
        <p:nvSpPr>
          <p:cNvPr id="16" name="Rectangle: Rounded Corners 15">
            <a:extLst>
              <a:ext uri="{FF2B5EF4-FFF2-40B4-BE49-F238E27FC236}">
                <a16:creationId xmlns:a16="http://schemas.microsoft.com/office/drawing/2014/main" id="{10EBA69E-7750-A3E5-CC6A-55898AF08FFD}"/>
              </a:ext>
            </a:extLst>
          </p:cNvPr>
          <p:cNvSpPr/>
          <p:nvPr/>
        </p:nvSpPr>
        <p:spPr>
          <a:xfrm>
            <a:off x="90153" y="131162"/>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4B3B1AEB-FAB9-6A80-3D3E-36EF0980A115}"/>
              </a:ext>
            </a:extLst>
          </p:cNvPr>
          <p:cNvSpPr txBox="1"/>
          <p:nvPr/>
        </p:nvSpPr>
        <p:spPr>
          <a:xfrm>
            <a:off x="199880" y="1185089"/>
            <a:ext cx="4561985" cy="369332"/>
          </a:xfrm>
          <a:prstGeom prst="rect">
            <a:avLst/>
          </a:prstGeom>
          <a:noFill/>
        </p:spPr>
        <p:txBody>
          <a:bodyPr wrap="square" rtlCol="0">
            <a:spAutoFit/>
          </a:bodyPr>
          <a:lstStyle/>
          <a:p>
            <a:r>
              <a:rPr lang="en-US" b="1">
                <a:latin typeface="Roboto" panose="02000000000000000000" pitchFamily="2" charset="0"/>
                <a:ea typeface="Roboto" panose="02000000000000000000" pitchFamily="2" charset="0"/>
                <a:cs typeface="Arial" panose="020B0604020202020204" pitchFamily="34" charset="0"/>
              </a:rPr>
              <a:t>Family Engagement Activity – Session 5</a:t>
            </a:r>
          </a:p>
        </p:txBody>
      </p:sp>
      <p:sp>
        <p:nvSpPr>
          <p:cNvPr id="19" name="TextBox 18">
            <a:extLst>
              <a:ext uri="{FF2B5EF4-FFF2-40B4-BE49-F238E27FC236}">
                <a16:creationId xmlns:a16="http://schemas.microsoft.com/office/drawing/2014/main" id="{30AFDED0-3373-226F-4A20-C9BC43472F67}"/>
              </a:ext>
            </a:extLst>
          </p:cNvPr>
          <p:cNvSpPr txBox="1"/>
          <p:nvPr/>
        </p:nvSpPr>
        <p:spPr>
          <a:xfrm>
            <a:off x="288758" y="1654432"/>
            <a:ext cx="4042224" cy="2308324"/>
          </a:xfrm>
          <a:prstGeom prst="rect">
            <a:avLst/>
          </a:prstGeom>
          <a:noFill/>
        </p:spPr>
        <p:txBody>
          <a:bodyPr wrap="square" rtlCol="0">
            <a:spAutoFit/>
          </a:bodyPr>
          <a:lstStyle/>
          <a:p>
            <a:r>
              <a:rPr lang="en-US" sz="1200" u="sng">
                <a:latin typeface="Roboto" panose="02000000000000000000" pitchFamily="2" charset="0"/>
                <a:ea typeface="Roboto" panose="02000000000000000000" pitchFamily="2" charset="0"/>
                <a:cs typeface="Arial" panose="020B0604020202020204" pitchFamily="34" charset="0"/>
              </a:rPr>
              <a:t>Instructions</a:t>
            </a:r>
            <a:r>
              <a:rPr lang="en-US" sz="1200">
                <a:latin typeface="Roboto" panose="02000000000000000000" pitchFamily="2" charset="0"/>
                <a:ea typeface="Roboto" panose="02000000000000000000" pitchFamily="2" charset="0"/>
                <a:cs typeface="Arial" panose="020B0604020202020204" pitchFamily="34" charset="0"/>
              </a:rPr>
              <a:t>: As you get </a:t>
            </a:r>
            <a:r>
              <a:rPr lang="en-US" sz="1200" b="1">
                <a:latin typeface="Roboto" panose="02000000000000000000" pitchFamily="2" charset="0"/>
                <a:ea typeface="Roboto" panose="02000000000000000000" pitchFamily="2" charset="0"/>
                <a:cs typeface="Arial" panose="020B0604020202020204" pitchFamily="34" charset="0"/>
              </a:rPr>
              <a:t>deeper</a:t>
            </a:r>
            <a:r>
              <a:rPr lang="en-US" sz="1200">
                <a:latin typeface="Roboto" panose="02000000000000000000" pitchFamily="2" charset="0"/>
                <a:ea typeface="Roboto" panose="02000000000000000000" pitchFamily="2" charset="0"/>
                <a:cs typeface="Arial" panose="020B0604020202020204" pitchFamily="34" charset="0"/>
              </a:rPr>
              <a:t> in the ocean, light cannot reach as far, and everything gets darker and darker. We use </a:t>
            </a:r>
            <a:r>
              <a:rPr lang="en-US" sz="1200" b="1">
                <a:latin typeface="Roboto" panose="02000000000000000000" pitchFamily="2" charset="0"/>
                <a:ea typeface="Roboto" panose="02000000000000000000" pitchFamily="2" charset="0"/>
                <a:cs typeface="Arial" panose="020B0604020202020204" pitchFamily="34" charset="0"/>
              </a:rPr>
              <a:t>submarines</a:t>
            </a:r>
            <a:r>
              <a:rPr lang="en-US" sz="1200">
                <a:latin typeface="Roboto" panose="02000000000000000000" pitchFamily="2" charset="0"/>
                <a:ea typeface="Roboto" panose="02000000000000000000" pitchFamily="2" charset="0"/>
                <a:cs typeface="Arial" panose="020B0604020202020204" pitchFamily="34" charset="0"/>
              </a:rPr>
              <a:t> to explore these deep dark areas.</a:t>
            </a:r>
          </a:p>
          <a:p>
            <a:pPr marL="171450" indent="-171450">
              <a:buFont typeface="Arial" panose="020B0604020202020204" pitchFamily="34" charset="0"/>
              <a:buChar char="•"/>
            </a:pPr>
            <a:endParaRPr lang="en-US" sz="1200">
              <a:latin typeface="Roboto" panose="02000000000000000000" pitchFamily="2" charset="0"/>
              <a:ea typeface="Roboto" panose="02000000000000000000" pitchFamily="2" charset="0"/>
              <a:cs typeface="Arial" panose="020B0604020202020204" pitchFamily="34" charset="0"/>
            </a:endParaRPr>
          </a:p>
          <a:p>
            <a:r>
              <a:rPr lang="en-US" sz="1200" u="sng">
                <a:latin typeface="Roboto" panose="02000000000000000000" pitchFamily="2" charset="0"/>
                <a:ea typeface="Roboto" panose="02000000000000000000" pitchFamily="2" charset="0"/>
                <a:cs typeface="Arial" panose="020B0604020202020204" pitchFamily="34" charset="0"/>
              </a:rPr>
              <a:t>Activity</a:t>
            </a:r>
            <a:r>
              <a:rPr lang="en-US" sz="1200">
                <a:latin typeface="Roboto" panose="02000000000000000000" pitchFamily="2" charset="0"/>
                <a:ea typeface="Roboto" panose="02000000000000000000" pitchFamily="2" charset="0"/>
                <a:cs typeface="Arial" panose="020B0604020202020204" pitchFamily="34" charset="0"/>
              </a:rPr>
              <a:t>: Put your Six Bricks in order from lightest to darkest to represent the different depths of the ocean. </a:t>
            </a:r>
          </a:p>
          <a:p>
            <a:pPr marL="171450" indent="-171450">
              <a:buFont typeface="Arial" panose="020B0604020202020204" pitchFamily="34" charset="0"/>
              <a:buChar char="•"/>
            </a:pPr>
            <a:endParaRPr lang="en-US" sz="1200">
              <a:latin typeface="Roboto" panose="02000000000000000000" pitchFamily="2" charset="0"/>
              <a:ea typeface="Roboto" panose="02000000000000000000" pitchFamily="2" charset="0"/>
              <a:cs typeface="Arial" panose="020B0604020202020204" pitchFamily="34" charset="0"/>
            </a:endParaRPr>
          </a:p>
          <a:p>
            <a:r>
              <a:rPr lang="en-US" sz="1200" u="sng">
                <a:latin typeface="Roboto" panose="02000000000000000000" pitchFamily="2" charset="0"/>
                <a:ea typeface="Roboto" panose="02000000000000000000" pitchFamily="2" charset="0"/>
                <a:cs typeface="Arial" panose="020B0604020202020204" pitchFamily="34" charset="0"/>
              </a:rPr>
              <a:t>Discussion Questions</a:t>
            </a:r>
            <a:r>
              <a:rPr lang="en-US" sz="1200">
                <a:latin typeface="Roboto" panose="02000000000000000000" pitchFamily="2" charset="0"/>
                <a:ea typeface="Roboto" panose="02000000000000000000" pitchFamily="2" charset="0"/>
                <a:cs typeface="Arial" panose="020B0604020202020204" pitchFamily="34" charset="0"/>
              </a:rPr>
              <a:t>: Why did you choose that order? Which bricks would represent the sunlight zone? </a:t>
            </a:r>
          </a:p>
          <a:p>
            <a:pPr marL="171450" indent="-171450">
              <a:buFont typeface="Arial" panose="020B0604020202020204" pitchFamily="34" charset="0"/>
              <a:buChar char="•"/>
            </a:pPr>
            <a:endParaRPr lang="en-US" sz="1200">
              <a:latin typeface="Roboto" panose="02000000000000000000" pitchFamily="2" charset="0"/>
              <a:ea typeface="Roboto" panose="02000000000000000000" pitchFamily="2" charset="0"/>
              <a:cs typeface="Arial" panose="020B0604020202020204" pitchFamily="34" charset="0"/>
            </a:endParaRPr>
          </a:p>
          <a:p>
            <a:pPr lvl="1"/>
            <a:r>
              <a:rPr lang="en-US" sz="1200" u="sng">
                <a:latin typeface="Roboto" panose="02000000000000000000" pitchFamily="2" charset="0"/>
                <a:ea typeface="Roboto" panose="02000000000000000000" pitchFamily="2" charset="0"/>
                <a:cs typeface="Arial" panose="020B0604020202020204" pitchFamily="34" charset="0"/>
              </a:rPr>
              <a:t>Activity Log</a:t>
            </a:r>
            <a:r>
              <a:rPr lang="en-US" sz="1200">
                <a:latin typeface="Roboto" panose="02000000000000000000" pitchFamily="2" charset="0"/>
                <a:ea typeface="Roboto" panose="02000000000000000000" pitchFamily="2" charset="0"/>
                <a:cs typeface="Arial" panose="020B0604020202020204" pitchFamily="34" charset="0"/>
              </a:rPr>
              <a:t>: Draw or write down the colored order of the bricks from lightest to darkest.</a:t>
            </a:r>
          </a:p>
        </p:txBody>
      </p:sp>
      <p:pic>
        <p:nvPicPr>
          <p:cNvPr id="20" name="Picture 19" descr="Graphical user interface&#10;&#10;Description automatically generated with low confidence">
            <a:extLst>
              <a:ext uri="{FF2B5EF4-FFF2-40B4-BE49-F238E27FC236}">
                <a16:creationId xmlns:a16="http://schemas.microsoft.com/office/drawing/2014/main" id="{9ACCAFFC-9649-6C2A-715E-FBCD044D2E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14" y="232232"/>
            <a:ext cx="3691127" cy="857922"/>
          </a:xfrm>
          <a:prstGeom prst="rect">
            <a:avLst/>
          </a:prstGeom>
        </p:spPr>
      </p:pic>
      <p:pic>
        <p:nvPicPr>
          <p:cNvPr id="22" name="Picture 21" descr="Graphical user interface&#10;&#10;Description automatically generated with low confidence">
            <a:extLst>
              <a:ext uri="{FF2B5EF4-FFF2-40B4-BE49-F238E27FC236}">
                <a16:creationId xmlns:a16="http://schemas.microsoft.com/office/drawing/2014/main" id="{7EE8DA92-1DA6-A1D1-AF19-054422DA0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81" y="4947331"/>
            <a:ext cx="3691127" cy="857922"/>
          </a:xfrm>
          <a:prstGeom prst="rect">
            <a:avLst/>
          </a:prstGeom>
        </p:spPr>
      </p:pic>
      <p:pic>
        <p:nvPicPr>
          <p:cNvPr id="8" name="Picture 7" descr="A stack of colorful building blocks&#10;&#10;Description automatically generated">
            <a:extLst>
              <a:ext uri="{FF2B5EF4-FFF2-40B4-BE49-F238E27FC236}">
                <a16:creationId xmlns:a16="http://schemas.microsoft.com/office/drawing/2014/main" id="{31C1CBDE-1D05-7CB5-0C84-5A62415DD9B9}"/>
              </a:ext>
            </a:extLst>
          </p:cNvPr>
          <p:cNvPicPr>
            <a:picLocks noChangeAspect="1"/>
          </p:cNvPicPr>
          <p:nvPr/>
        </p:nvPicPr>
        <p:blipFill rotWithShape="1">
          <a:blip r:embed="rId3">
            <a:extLst>
              <a:ext uri="{28A0092B-C50C-407E-A947-70E740481C1C}">
                <a14:useLocalDpi xmlns:a14="http://schemas.microsoft.com/office/drawing/2010/main" val="0"/>
              </a:ext>
            </a:extLst>
          </a:blip>
          <a:srcRect l="12230" t="8786" r="21173" b="16761"/>
          <a:stretch/>
        </p:blipFill>
        <p:spPr>
          <a:xfrm>
            <a:off x="4966883" y="1232596"/>
            <a:ext cx="1266920" cy="2106192"/>
          </a:xfrm>
          <a:prstGeom prst="rect">
            <a:avLst/>
          </a:prstGeom>
        </p:spPr>
      </p:pic>
      <p:pic>
        <p:nvPicPr>
          <p:cNvPr id="10" name="Picture 9" descr="A cartoon of two people holding blocks&#10;&#10;Description automatically generated">
            <a:extLst>
              <a:ext uri="{FF2B5EF4-FFF2-40B4-BE49-F238E27FC236}">
                <a16:creationId xmlns:a16="http://schemas.microsoft.com/office/drawing/2014/main" id="{3B88FA0D-E866-DB04-B16A-AFF4789CE4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831" b="68928" l="37500" r="67863">
                        <a14:foregroundMark x1="39153" y1="33409" x2="39153" y2="33409"/>
                        <a14:foregroundMark x1="38185" y1="35063" x2="38185" y2="35063"/>
                        <a14:foregroundMark x1="39355" y1="34094" x2="40282" y2="37742"/>
                        <a14:foregroundMark x1="50565" y1="51254" x2="51048" y2="57184"/>
                        <a14:foregroundMark x1="44516" y1="67446" x2="44516" y2="67446"/>
                        <a14:foregroundMark x1="47540" y1="69099" x2="47540" y2="69099"/>
                        <a14:foregroundMark x1="41935" y1="45667" x2="43105" y2="46978"/>
                        <a14:foregroundMark x1="41250" y1="47263" x2="41250" y2="47263"/>
                        <a14:foregroundMark x1="43347" y1="48290" x2="42621" y2="48290"/>
                        <a14:foregroundMark x1="37500" y1="34094" x2="37500" y2="34094"/>
                        <a14:foregroundMark x1="55927" y1="51596" x2="56653" y2="55530"/>
                        <a14:foregroundMark x1="53387" y1="53535" x2="53387" y2="57868"/>
                        <a14:foregroundMark x1="53629" y1="65108" x2="53629" y2="65108"/>
                        <a14:foregroundMark x1="56895" y1="65450" x2="56895" y2="65450"/>
                        <a14:foregroundMark x1="61089" y1="41676" x2="64355" y2="42018"/>
                        <a14:foregroundMark x1="65968" y1="35747" x2="65968" y2="38027"/>
                        <a14:foregroundMark x1="67621" y1="36374" x2="67863" y2="38369"/>
                        <a14:foregroundMark x1="57097" y1="23831" x2="55726" y2="23831"/>
                        <a14:foregroundMark x1="49879" y1="24515" x2="48952" y2="24857"/>
                      </a14:backgroundRemoval>
                    </a14:imgEffect>
                  </a14:imgLayer>
                </a14:imgProps>
              </a:ext>
              <a:ext uri="{28A0092B-C50C-407E-A947-70E740481C1C}">
                <a14:useLocalDpi xmlns:a14="http://schemas.microsoft.com/office/drawing/2010/main" val="0"/>
              </a:ext>
            </a:extLst>
          </a:blip>
          <a:srcRect l="35145" t="19996" r="30565" b="26285"/>
          <a:stretch/>
        </p:blipFill>
        <p:spPr>
          <a:xfrm>
            <a:off x="4966883" y="5634821"/>
            <a:ext cx="1790505" cy="1983833"/>
          </a:xfrm>
          <a:prstGeom prst="rect">
            <a:avLst/>
          </a:prstGeom>
        </p:spPr>
      </p:pic>
      <p:pic>
        <p:nvPicPr>
          <p:cNvPr id="3" name="Picture 2" descr="A logo of a submarine&#10;&#10;Description automatically generated">
            <a:extLst>
              <a:ext uri="{FF2B5EF4-FFF2-40B4-BE49-F238E27FC236}">
                <a16:creationId xmlns:a16="http://schemas.microsoft.com/office/drawing/2014/main" id="{EEBB75F9-CC19-3D52-E782-37E90A8B72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2136" y="280514"/>
            <a:ext cx="729904" cy="730936"/>
          </a:xfrm>
          <a:prstGeom prst="rect">
            <a:avLst/>
          </a:prstGeom>
        </p:spPr>
      </p:pic>
      <p:pic>
        <p:nvPicPr>
          <p:cNvPr id="6" name="Picture 5" descr="A logo of a submarine&#10;&#10;Description automatically generated">
            <a:extLst>
              <a:ext uri="{FF2B5EF4-FFF2-40B4-BE49-F238E27FC236}">
                <a16:creationId xmlns:a16="http://schemas.microsoft.com/office/drawing/2014/main" id="{5EA7FC80-FFF5-8135-F8F8-9398207DC7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2136" y="4942586"/>
            <a:ext cx="729904" cy="730936"/>
          </a:xfrm>
          <a:prstGeom prst="rect">
            <a:avLst/>
          </a:prstGeom>
        </p:spPr>
      </p:pic>
      <p:sp>
        <p:nvSpPr>
          <p:cNvPr id="7" name="TextBox 6">
            <a:extLst>
              <a:ext uri="{FF2B5EF4-FFF2-40B4-BE49-F238E27FC236}">
                <a16:creationId xmlns:a16="http://schemas.microsoft.com/office/drawing/2014/main" id="{AF270FF6-3C3B-3F6A-3C2B-011983AF85F7}"/>
              </a:ext>
            </a:extLst>
          </p:cNvPr>
          <p:cNvSpPr txBox="1"/>
          <p:nvPr/>
        </p:nvSpPr>
        <p:spPr>
          <a:xfrm>
            <a:off x="4752630" y="3479297"/>
            <a:ext cx="1840992" cy="749141"/>
          </a:xfrm>
          <a:prstGeom prst="roundRect">
            <a:avLst/>
          </a:prstGeom>
          <a:solidFill>
            <a:schemeClr val="accent2"/>
          </a:solidFill>
        </p:spPr>
        <p:txBody>
          <a:bodyPr wrap="square" rtlCol="0">
            <a:spAutoFit/>
          </a:bodyPr>
          <a:lstStyle/>
          <a:p>
            <a:pPr algn="ctr"/>
            <a:r>
              <a:rPr lang="en-US" sz="1400" b="1" u="sng">
                <a:effectLst>
                  <a:outerShdw blurRad="38100" dist="38100" dir="2700000" algn="tl">
                    <a:srgbClr val="000000">
                      <a:alpha val="43137"/>
                    </a:srgbClr>
                  </a:outerShdw>
                </a:effectLst>
                <a:latin typeface="Roboto" panose="02000000000000000000" pitchFamily="2" charset="0"/>
                <a:ea typeface="Roboto" panose="02000000000000000000" pitchFamily="2" charset="0"/>
              </a:rPr>
              <a:t>Habits of Learning</a:t>
            </a:r>
          </a:p>
          <a:p>
            <a:pPr algn="ctr"/>
            <a:r>
              <a:rPr lang="en-US" sz="1200">
                <a:latin typeface="Roboto" panose="02000000000000000000" pitchFamily="2" charset="0"/>
                <a:ea typeface="Roboto" panose="02000000000000000000" pitchFamily="2" charset="0"/>
              </a:rPr>
              <a:t>We will use </a:t>
            </a:r>
            <a:r>
              <a:rPr lang="en-US" sz="1200" b="1" u="sng">
                <a:latin typeface="Roboto" panose="02000000000000000000" pitchFamily="2" charset="0"/>
                <a:ea typeface="Roboto" panose="02000000000000000000" pitchFamily="2" charset="0"/>
              </a:rPr>
              <a:t>confidence </a:t>
            </a:r>
            <a:r>
              <a:rPr lang="en-US" sz="1200">
                <a:latin typeface="Roboto" panose="02000000000000000000" pitchFamily="2" charset="0"/>
                <a:ea typeface="Roboto" panose="02000000000000000000" pitchFamily="2" charset="0"/>
              </a:rPr>
              <a:t>during this activity.</a:t>
            </a:r>
          </a:p>
        </p:txBody>
      </p:sp>
      <p:sp>
        <p:nvSpPr>
          <p:cNvPr id="9" name="TextBox 8">
            <a:extLst>
              <a:ext uri="{FF2B5EF4-FFF2-40B4-BE49-F238E27FC236}">
                <a16:creationId xmlns:a16="http://schemas.microsoft.com/office/drawing/2014/main" id="{05DEE146-3FA4-199D-297D-F2CAE4BD339C}"/>
              </a:ext>
            </a:extLst>
          </p:cNvPr>
          <p:cNvSpPr txBox="1"/>
          <p:nvPr/>
        </p:nvSpPr>
        <p:spPr>
          <a:xfrm>
            <a:off x="4761865" y="7926112"/>
            <a:ext cx="1840992" cy="953453"/>
          </a:xfrm>
          <a:prstGeom prst="roundRect">
            <a:avLst/>
          </a:prstGeom>
          <a:solidFill>
            <a:srgbClr val="FC28E3"/>
          </a:solidFill>
        </p:spPr>
        <p:txBody>
          <a:bodyPr wrap="square" rtlCol="0">
            <a:spAutoFit/>
          </a:bodyPr>
          <a:lstStyle/>
          <a:p>
            <a:pPr algn="ctr"/>
            <a:r>
              <a:rPr lang="en-US" sz="1400" b="1" u="sng">
                <a:effectLst>
                  <a:outerShdw blurRad="38100" dist="38100" dir="2700000" algn="tl">
                    <a:srgbClr val="000000">
                      <a:alpha val="43137"/>
                    </a:srgbClr>
                  </a:outerShdw>
                </a:effectLst>
                <a:latin typeface="Roboto" panose="02000000000000000000" pitchFamily="2" charset="0"/>
                <a:ea typeface="Roboto" panose="02000000000000000000" pitchFamily="2" charset="0"/>
              </a:rPr>
              <a:t>Habits of Learning</a:t>
            </a:r>
          </a:p>
          <a:p>
            <a:pPr algn="ctr"/>
            <a:r>
              <a:rPr lang="en-US" sz="1200">
                <a:latin typeface="Roboto" panose="02000000000000000000" pitchFamily="2" charset="0"/>
                <a:ea typeface="Roboto" panose="02000000000000000000" pitchFamily="2" charset="0"/>
              </a:rPr>
              <a:t>We will use </a:t>
            </a:r>
            <a:r>
              <a:rPr lang="en-US" sz="1200" b="1" u="sng">
                <a:latin typeface="Roboto" panose="02000000000000000000" pitchFamily="2" charset="0"/>
                <a:ea typeface="Roboto" panose="02000000000000000000" pitchFamily="2" charset="0"/>
              </a:rPr>
              <a:t>listen &amp; empathy</a:t>
            </a:r>
            <a:r>
              <a:rPr lang="en-US" sz="1200">
                <a:latin typeface="Roboto" panose="02000000000000000000" pitchFamily="2" charset="0"/>
                <a:ea typeface="Roboto" panose="02000000000000000000" pitchFamily="2" charset="0"/>
              </a:rPr>
              <a:t> during this activity.</a:t>
            </a:r>
          </a:p>
        </p:txBody>
      </p:sp>
      <p:pic>
        <p:nvPicPr>
          <p:cNvPr id="2" name="Picture 1" descr="A purple pencil with pink eraser&#10;&#10;Description automatically generated">
            <a:extLst>
              <a:ext uri="{FF2B5EF4-FFF2-40B4-BE49-F238E27FC236}">
                <a16:creationId xmlns:a16="http://schemas.microsoft.com/office/drawing/2014/main" id="{8C47474C-0AFF-3372-978F-9ADB13A64027}"/>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p:blipFill>
        <p:spPr>
          <a:xfrm rot="2845879">
            <a:off x="452108" y="3407640"/>
            <a:ext cx="239091" cy="548640"/>
          </a:xfrm>
          <a:prstGeom prst="rect">
            <a:avLst/>
          </a:prstGeom>
        </p:spPr>
      </p:pic>
      <p:pic>
        <p:nvPicPr>
          <p:cNvPr id="12" name="Picture 11" descr="A purple pencil with pink eraser&#10;&#10;Description automatically generated">
            <a:extLst>
              <a:ext uri="{FF2B5EF4-FFF2-40B4-BE49-F238E27FC236}">
                <a16:creationId xmlns:a16="http://schemas.microsoft.com/office/drawing/2014/main" id="{6D0617FE-1148-52C6-D7B1-2BBB1352D342}"/>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p:blipFill>
        <p:spPr>
          <a:xfrm rot="2845879">
            <a:off x="418494" y="8353694"/>
            <a:ext cx="239091" cy="548640"/>
          </a:xfrm>
          <a:prstGeom prst="rect">
            <a:avLst/>
          </a:prstGeom>
        </p:spPr>
      </p:pic>
    </p:spTree>
    <p:extLst>
      <p:ext uri="{BB962C8B-B14F-4D97-AF65-F5344CB8AC3E}">
        <p14:creationId xmlns:p14="http://schemas.microsoft.com/office/powerpoint/2010/main" val="1094759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86EECCD-DB1E-C82E-AEC6-425EBF61D44E}"/>
              </a:ext>
            </a:extLst>
          </p:cNvPr>
          <p:cNvSpPr/>
          <p:nvPr/>
        </p:nvSpPr>
        <p:spPr>
          <a:xfrm>
            <a:off x="98136" y="4818124"/>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5E8DA69-2F00-3FCD-FD85-A6CEB7D9240D}"/>
              </a:ext>
            </a:extLst>
          </p:cNvPr>
          <p:cNvSpPr txBox="1"/>
          <p:nvPr/>
        </p:nvSpPr>
        <p:spPr>
          <a:xfrm>
            <a:off x="207864" y="5805253"/>
            <a:ext cx="4561985" cy="369332"/>
          </a:xfrm>
          <a:prstGeom prst="rect">
            <a:avLst/>
          </a:prstGeom>
          <a:noFill/>
        </p:spPr>
        <p:txBody>
          <a:bodyPr wrap="square" rtlCol="0">
            <a:spAutoFit/>
          </a:bodyPr>
          <a:lstStyle/>
          <a:p>
            <a:r>
              <a:rPr lang="en-US" b="1">
                <a:latin typeface="Roboto" panose="02000000000000000000" pitchFamily="2" charset="0"/>
                <a:ea typeface="Roboto" panose="02000000000000000000" pitchFamily="2" charset="0"/>
                <a:cs typeface="Arial" panose="020B0604020202020204" pitchFamily="34" charset="0"/>
              </a:rPr>
              <a:t>Family Engagement Activity – Session 8</a:t>
            </a:r>
          </a:p>
        </p:txBody>
      </p:sp>
      <p:sp>
        <p:nvSpPr>
          <p:cNvPr id="13" name="TextBox 12">
            <a:extLst>
              <a:ext uri="{FF2B5EF4-FFF2-40B4-BE49-F238E27FC236}">
                <a16:creationId xmlns:a16="http://schemas.microsoft.com/office/drawing/2014/main" id="{1E008B68-47C5-5B66-F134-376391EB773E}"/>
              </a:ext>
            </a:extLst>
          </p:cNvPr>
          <p:cNvSpPr txBox="1"/>
          <p:nvPr/>
        </p:nvSpPr>
        <p:spPr>
          <a:xfrm>
            <a:off x="265959" y="6208870"/>
            <a:ext cx="4400335" cy="2677656"/>
          </a:xfrm>
          <a:prstGeom prst="rect">
            <a:avLst/>
          </a:prstGeom>
          <a:noFill/>
        </p:spPr>
        <p:txBody>
          <a:bodyPr wrap="square" lIns="91440" tIns="45720" rIns="91440" bIns="45720" rtlCol="0" anchor="t">
            <a:spAutoFit/>
          </a:bodyPr>
          <a:lstStyle/>
          <a:p>
            <a:r>
              <a:rPr lang="en-US" sz="1200" u="sng">
                <a:latin typeface="Roboto"/>
                <a:ea typeface="Roboto"/>
                <a:cs typeface="Arial"/>
              </a:rPr>
              <a:t>Instructions</a:t>
            </a:r>
            <a:r>
              <a:rPr lang="en-US" sz="1200">
                <a:latin typeface="Roboto"/>
                <a:ea typeface="Roboto"/>
                <a:cs typeface="Arial"/>
              </a:rPr>
              <a:t>: Share your learning! Your student has been learning about the oceans and it is time to bring that learning home where they can continue to </a:t>
            </a:r>
            <a:r>
              <a:rPr lang="en-US" sz="1200" b="1">
                <a:latin typeface="Roboto"/>
                <a:ea typeface="Roboto"/>
                <a:cs typeface="Arial"/>
              </a:rPr>
              <a:t>iterate</a:t>
            </a:r>
            <a:r>
              <a:rPr lang="en-US" sz="1200">
                <a:latin typeface="Roboto"/>
                <a:ea typeface="Roboto"/>
                <a:cs typeface="Arial"/>
              </a:rPr>
              <a:t>. </a:t>
            </a:r>
            <a:endParaRPr lang="en-US" sz="1200">
              <a:latin typeface="Roboto" panose="02000000000000000000" pitchFamily="2" charset="0"/>
              <a:ea typeface="Roboto" panose="02000000000000000000" pitchFamily="2" charset="0"/>
              <a:cs typeface="Arial" panose="020B0604020202020204" pitchFamily="34" charset="0"/>
            </a:endParaRPr>
          </a:p>
          <a:p>
            <a:endParaRPr lang="en-US" sz="1200">
              <a:latin typeface="Roboto" panose="02000000000000000000" pitchFamily="2" charset="0"/>
              <a:ea typeface="Roboto" panose="02000000000000000000" pitchFamily="2" charset="0"/>
              <a:cs typeface="Arial" panose="020B0604020202020204" pitchFamily="34" charset="0"/>
            </a:endParaRPr>
          </a:p>
          <a:p>
            <a:r>
              <a:rPr lang="en-US" sz="1200" u="sng">
                <a:latin typeface="Roboto"/>
                <a:ea typeface="Roboto"/>
                <a:cs typeface="Arial"/>
              </a:rPr>
              <a:t>Activity</a:t>
            </a:r>
            <a:r>
              <a:rPr lang="en-US" sz="1200">
                <a:latin typeface="Roboto"/>
                <a:ea typeface="Roboto"/>
                <a:cs typeface="Arial"/>
              </a:rPr>
              <a:t>: Have them share with you one piece of </a:t>
            </a:r>
            <a:r>
              <a:rPr lang="en-US" sz="1200" b="1">
                <a:latin typeface="Roboto"/>
                <a:ea typeface="Roboto"/>
                <a:cs typeface="Arial"/>
              </a:rPr>
              <a:t>information</a:t>
            </a:r>
            <a:r>
              <a:rPr lang="en-US" sz="1200">
                <a:latin typeface="Roboto"/>
                <a:ea typeface="Roboto"/>
                <a:cs typeface="Arial"/>
              </a:rPr>
              <a:t> that they have learned and one thing they are still curious about. Together, spend time researching answers to the questions about the </a:t>
            </a:r>
            <a:r>
              <a:rPr lang="en-US" sz="1200" b="1">
                <a:latin typeface="Roboto"/>
                <a:ea typeface="Roboto"/>
                <a:cs typeface="Arial"/>
              </a:rPr>
              <a:t>unknown.</a:t>
            </a:r>
          </a:p>
          <a:p>
            <a:endParaRPr lang="en-US" sz="1200">
              <a:latin typeface="Roboto" panose="02000000000000000000" pitchFamily="2" charset="0"/>
              <a:ea typeface="Roboto" panose="02000000000000000000" pitchFamily="2" charset="0"/>
              <a:cs typeface="Arial" panose="020B0604020202020204" pitchFamily="34" charset="0"/>
            </a:endParaRPr>
          </a:p>
          <a:p>
            <a:r>
              <a:rPr lang="en-US" sz="1200" u="sng">
                <a:latin typeface="Roboto"/>
                <a:ea typeface="Roboto"/>
                <a:cs typeface="Arial"/>
              </a:rPr>
              <a:t>Discussion Questions</a:t>
            </a:r>
            <a:r>
              <a:rPr lang="en-US" sz="1200">
                <a:latin typeface="Roboto"/>
                <a:ea typeface="Roboto"/>
                <a:cs typeface="Arial"/>
              </a:rPr>
              <a:t>: What have you learned about animals in the ocean? What about the plants in the ocean? What are you still wondering about?</a:t>
            </a:r>
          </a:p>
          <a:p>
            <a:pPr marL="171450" indent="-171450">
              <a:buFont typeface="Arial" panose="020B0604020202020204" pitchFamily="34" charset="0"/>
              <a:buChar char="•"/>
            </a:pPr>
            <a:endParaRPr lang="en-US" sz="1200">
              <a:latin typeface="Roboto" panose="02000000000000000000" pitchFamily="2" charset="0"/>
              <a:ea typeface="Roboto" panose="02000000000000000000" pitchFamily="2" charset="0"/>
              <a:cs typeface="Arial" panose="020B0604020202020204" pitchFamily="34" charset="0"/>
            </a:endParaRPr>
          </a:p>
          <a:p>
            <a:pPr lvl="1"/>
            <a:r>
              <a:rPr lang="en-US" sz="1200" u="sng">
                <a:latin typeface="Roboto"/>
                <a:ea typeface="Roboto"/>
                <a:cs typeface="Arial"/>
              </a:rPr>
              <a:t>Activity Log</a:t>
            </a:r>
            <a:r>
              <a:rPr lang="en-US" sz="1200">
                <a:latin typeface="Roboto"/>
                <a:ea typeface="Roboto"/>
                <a:cs typeface="Arial"/>
              </a:rPr>
              <a:t>: Write down the new things you learned.</a:t>
            </a:r>
          </a:p>
        </p:txBody>
      </p:sp>
      <p:sp>
        <p:nvSpPr>
          <p:cNvPr id="16" name="Rectangle: Rounded Corners 15">
            <a:extLst>
              <a:ext uri="{FF2B5EF4-FFF2-40B4-BE49-F238E27FC236}">
                <a16:creationId xmlns:a16="http://schemas.microsoft.com/office/drawing/2014/main" id="{6796B587-FED8-437C-3C48-ADAA8E24919B}"/>
              </a:ext>
            </a:extLst>
          </p:cNvPr>
          <p:cNvSpPr/>
          <p:nvPr/>
        </p:nvSpPr>
        <p:spPr>
          <a:xfrm>
            <a:off x="98136" y="129147"/>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7A420D1-E450-612C-78E5-36DA1CB2CE98}"/>
              </a:ext>
            </a:extLst>
          </p:cNvPr>
          <p:cNvSpPr txBox="1"/>
          <p:nvPr/>
        </p:nvSpPr>
        <p:spPr>
          <a:xfrm>
            <a:off x="207864" y="1104293"/>
            <a:ext cx="4561985" cy="369332"/>
          </a:xfrm>
          <a:prstGeom prst="rect">
            <a:avLst/>
          </a:prstGeom>
          <a:noFill/>
        </p:spPr>
        <p:txBody>
          <a:bodyPr wrap="square" rtlCol="0">
            <a:spAutoFit/>
          </a:bodyPr>
          <a:lstStyle/>
          <a:p>
            <a:r>
              <a:rPr lang="en-US" b="1">
                <a:latin typeface="Roboto" panose="02000000000000000000" pitchFamily="2" charset="0"/>
                <a:ea typeface="Roboto" panose="02000000000000000000" pitchFamily="2" charset="0"/>
                <a:cs typeface="Arial" panose="020B0604020202020204" pitchFamily="34" charset="0"/>
              </a:rPr>
              <a:t>Family Engagement Activity – Session 7</a:t>
            </a:r>
          </a:p>
        </p:txBody>
      </p:sp>
      <p:sp>
        <p:nvSpPr>
          <p:cNvPr id="19" name="TextBox 18">
            <a:extLst>
              <a:ext uri="{FF2B5EF4-FFF2-40B4-BE49-F238E27FC236}">
                <a16:creationId xmlns:a16="http://schemas.microsoft.com/office/drawing/2014/main" id="{7048CFA4-DBCC-59E6-96B6-0D7F0FD6A694}"/>
              </a:ext>
            </a:extLst>
          </p:cNvPr>
          <p:cNvSpPr txBox="1"/>
          <p:nvPr/>
        </p:nvSpPr>
        <p:spPr>
          <a:xfrm>
            <a:off x="258022" y="1483394"/>
            <a:ext cx="5077427" cy="2677656"/>
          </a:xfrm>
          <a:prstGeom prst="rect">
            <a:avLst/>
          </a:prstGeom>
          <a:noFill/>
        </p:spPr>
        <p:txBody>
          <a:bodyPr wrap="square" lIns="91440" tIns="45720" rIns="91440" bIns="45720" rtlCol="0" anchor="t">
            <a:spAutoFit/>
          </a:bodyPr>
          <a:lstStyle/>
          <a:p>
            <a:r>
              <a:rPr lang="en-US" sz="1200" u="sng">
                <a:latin typeface="Roboto"/>
                <a:ea typeface="Roboto"/>
                <a:cs typeface="Arial"/>
              </a:rPr>
              <a:t>Instructions</a:t>
            </a:r>
            <a:r>
              <a:rPr lang="en-US" sz="1200">
                <a:latin typeface="Roboto"/>
                <a:ea typeface="Roboto"/>
                <a:cs typeface="Arial"/>
              </a:rPr>
              <a:t>: Many different animals live in the ocean. Sometimes these animals might get injured and need to be </a:t>
            </a:r>
            <a:r>
              <a:rPr lang="en-US" sz="1200" b="1">
                <a:latin typeface="Roboto"/>
                <a:ea typeface="Roboto"/>
                <a:cs typeface="Arial"/>
              </a:rPr>
              <a:t>rescued</a:t>
            </a:r>
            <a:r>
              <a:rPr lang="en-US" sz="1200">
                <a:latin typeface="Roboto"/>
                <a:ea typeface="Roboto"/>
                <a:cs typeface="Arial"/>
              </a:rPr>
              <a:t> by a </a:t>
            </a:r>
            <a:r>
              <a:rPr lang="en-US" sz="1200" b="1">
                <a:latin typeface="Roboto"/>
                <a:ea typeface="Roboto"/>
                <a:cs typeface="Arial"/>
              </a:rPr>
              <a:t>veterinarian</a:t>
            </a:r>
            <a:r>
              <a:rPr lang="en-US" sz="1200">
                <a:latin typeface="Roboto"/>
                <a:ea typeface="Roboto"/>
                <a:cs typeface="Arial"/>
              </a:rPr>
              <a:t>. One tool they might use is a </a:t>
            </a:r>
            <a:r>
              <a:rPr lang="en-US" sz="1200" b="1">
                <a:latin typeface="Roboto"/>
                <a:ea typeface="Roboto"/>
                <a:cs typeface="Arial"/>
              </a:rPr>
              <a:t>ramp</a:t>
            </a:r>
            <a:r>
              <a:rPr lang="en-US" sz="1200">
                <a:latin typeface="Roboto"/>
                <a:ea typeface="Roboto"/>
                <a:cs typeface="Arial"/>
              </a:rPr>
              <a:t> to get the animals in and out of the water.</a:t>
            </a:r>
            <a:endParaRPr lang="en-US" sz="1200">
              <a:latin typeface="Roboto" panose="02000000000000000000" pitchFamily="2" charset="0"/>
              <a:ea typeface="Roboto" panose="02000000000000000000" pitchFamily="2" charset="0"/>
              <a:cs typeface="Arial" panose="020B0604020202020204" pitchFamily="34" charset="0"/>
            </a:endParaRPr>
          </a:p>
          <a:p>
            <a:pPr marL="171450" indent="-171450">
              <a:buFont typeface="Arial" panose="020B0604020202020204" pitchFamily="34" charset="0"/>
              <a:buChar char="•"/>
            </a:pPr>
            <a:endParaRPr lang="en-US" sz="1200">
              <a:latin typeface="Roboto" panose="02000000000000000000" pitchFamily="2" charset="0"/>
              <a:ea typeface="Roboto" panose="02000000000000000000" pitchFamily="2" charset="0"/>
              <a:cs typeface="Arial" panose="020B0604020202020204" pitchFamily="34" charset="0"/>
            </a:endParaRPr>
          </a:p>
          <a:p>
            <a:r>
              <a:rPr lang="en-US" sz="1200" u="sng">
                <a:latin typeface="Roboto"/>
                <a:ea typeface="Roboto"/>
                <a:cs typeface="Arial"/>
              </a:rPr>
              <a:t>Activity</a:t>
            </a:r>
            <a:r>
              <a:rPr lang="en-US" sz="1200">
                <a:latin typeface="Roboto"/>
                <a:ea typeface="Roboto"/>
                <a:cs typeface="Arial"/>
              </a:rPr>
              <a:t>: Use your Six Bricks or other materials and </a:t>
            </a:r>
            <a:endParaRPr lang="en-US" sz="1200">
              <a:latin typeface="Roboto" panose="02000000000000000000" pitchFamily="2" charset="0"/>
              <a:ea typeface="Roboto" panose="02000000000000000000" pitchFamily="2" charset="0"/>
              <a:cs typeface="Arial" panose="020B0604020202020204" pitchFamily="34" charset="0"/>
            </a:endParaRPr>
          </a:p>
          <a:p>
            <a:r>
              <a:rPr lang="en-US" sz="1200">
                <a:latin typeface="Roboto"/>
                <a:ea typeface="Roboto"/>
                <a:cs typeface="Arial"/>
              </a:rPr>
              <a:t>work together to design and build your bridge that has </a:t>
            </a:r>
            <a:endParaRPr lang="en-US" sz="1200">
              <a:latin typeface="Roboto" panose="02000000000000000000" pitchFamily="2" charset="0"/>
              <a:ea typeface="Roboto" panose="02000000000000000000" pitchFamily="2" charset="0"/>
              <a:cs typeface="Arial" panose="020B0604020202020204" pitchFamily="34" charset="0"/>
            </a:endParaRPr>
          </a:p>
          <a:p>
            <a:r>
              <a:rPr lang="en-US" sz="1200">
                <a:latin typeface="Roboto"/>
                <a:ea typeface="Roboto"/>
                <a:cs typeface="Arial"/>
              </a:rPr>
              <a:t>a ramp you could use to rescue animals. Then test your </a:t>
            </a:r>
            <a:endParaRPr lang="en-US" sz="1200">
              <a:latin typeface="Roboto" panose="02000000000000000000" pitchFamily="2" charset="0"/>
              <a:ea typeface="Roboto" panose="02000000000000000000" pitchFamily="2" charset="0"/>
              <a:cs typeface="Arial" panose="020B0604020202020204" pitchFamily="34" charset="0"/>
            </a:endParaRPr>
          </a:p>
          <a:p>
            <a:r>
              <a:rPr lang="en-US" sz="1200">
                <a:latin typeface="Roboto"/>
                <a:ea typeface="Roboto"/>
                <a:cs typeface="Arial"/>
              </a:rPr>
              <a:t>bridge and ramp by seeing how much weight it can hold. </a:t>
            </a:r>
            <a:endParaRPr lang="en-US" sz="1200">
              <a:latin typeface="Roboto" panose="02000000000000000000" pitchFamily="2" charset="0"/>
              <a:ea typeface="Roboto" panose="02000000000000000000" pitchFamily="2" charset="0"/>
              <a:cs typeface="Arial" panose="020B0604020202020204" pitchFamily="34" charset="0"/>
            </a:endParaRPr>
          </a:p>
          <a:p>
            <a:endParaRPr lang="en-US" sz="1200">
              <a:latin typeface="Roboto" panose="02000000000000000000" pitchFamily="2" charset="0"/>
              <a:ea typeface="Roboto" panose="02000000000000000000" pitchFamily="2" charset="0"/>
              <a:cs typeface="Arial" panose="020B0604020202020204" pitchFamily="34" charset="0"/>
            </a:endParaRPr>
          </a:p>
          <a:p>
            <a:r>
              <a:rPr lang="en-US" sz="1200" u="sng">
                <a:latin typeface="Roboto"/>
                <a:ea typeface="Roboto"/>
                <a:cs typeface="Arial"/>
              </a:rPr>
              <a:t>Discussion Questions</a:t>
            </a:r>
            <a:r>
              <a:rPr lang="en-US" sz="1200">
                <a:latin typeface="Roboto"/>
                <a:ea typeface="Roboto"/>
                <a:cs typeface="Arial"/>
              </a:rPr>
              <a:t>: What kind of animals might need </a:t>
            </a:r>
            <a:endParaRPr lang="en-US" sz="1200">
              <a:latin typeface="Roboto" panose="02000000000000000000" pitchFamily="2" charset="0"/>
              <a:ea typeface="Roboto" panose="02000000000000000000" pitchFamily="2" charset="0"/>
              <a:cs typeface="Arial" panose="020B0604020202020204" pitchFamily="34" charset="0"/>
            </a:endParaRPr>
          </a:p>
          <a:p>
            <a:r>
              <a:rPr lang="en-US" sz="1200">
                <a:latin typeface="Roboto"/>
                <a:ea typeface="Roboto"/>
                <a:cs typeface="Arial"/>
              </a:rPr>
              <a:t>rescuing? What might happen to them?</a:t>
            </a:r>
          </a:p>
          <a:p>
            <a:endParaRPr lang="en-US" sz="1200">
              <a:latin typeface="Roboto" panose="02000000000000000000" pitchFamily="2" charset="0"/>
              <a:ea typeface="Roboto" panose="02000000000000000000" pitchFamily="2" charset="0"/>
              <a:cs typeface="Arial" panose="020B0604020202020204" pitchFamily="34" charset="0"/>
            </a:endParaRPr>
          </a:p>
          <a:p>
            <a:pPr lvl="1"/>
            <a:r>
              <a:rPr lang="en-US" sz="1200" u="sng">
                <a:latin typeface="Roboto"/>
                <a:ea typeface="Roboto"/>
                <a:cs typeface="Arial"/>
              </a:rPr>
              <a:t>Activity Log</a:t>
            </a:r>
            <a:r>
              <a:rPr lang="en-US" sz="1200">
                <a:latin typeface="Roboto"/>
                <a:ea typeface="Roboto"/>
                <a:cs typeface="Arial"/>
              </a:rPr>
              <a:t>: Share about the animal you rescued and </a:t>
            </a:r>
            <a:endParaRPr lang="en-US" sz="1200">
              <a:latin typeface="Roboto" panose="02000000000000000000" pitchFamily="2" charset="0"/>
              <a:ea typeface="Roboto" panose="02000000000000000000" pitchFamily="2" charset="0"/>
              <a:cs typeface="Arial" panose="020B0604020202020204" pitchFamily="34" charset="0"/>
            </a:endParaRPr>
          </a:p>
          <a:p>
            <a:pPr lvl="1"/>
            <a:r>
              <a:rPr lang="en-US" sz="1200">
                <a:latin typeface="Roboto"/>
                <a:ea typeface="Roboto"/>
                <a:cs typeface="Arial"/>
              </a:rPr>
              <a:t>what you made your structure out of.</a:t>
            </a:r>
          </a:p>
        </p:txBody>
      </p:sp>
      <p:pic>
        <p:nvPicPr>
          <p:cNvPr id="20" name="Picture 19" descr="Graphical user interface&#10;&#10;Description automatically generated with low confidence">
            <a:extLst>
              <a:ext uri="{FF2B5EF4-FFF2-40B4-BE49-F238E27FC236}">
                <a16:creationId xmlns:a16="http://schemas.microsoft.com/office/drawing/2014/main" id="{443003E4-FD00-7B55-9A5D-4186551F97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5960" y="278535"/>
            <a:ext cx="3691127" cy="857922"/>
          </a:xfrm>
          <a:prstGeom prst="rect">
            <a:avLst/>
          </a:prstGeom>
        </p:spPr>
      </p:pic>
      <p:pic>
        <p:nvPicPr>
          <p:cNvPr id="22" name="Picture 21" descr="Graphical user interface&#10;&#10;Description automatically generated with low confidence">
            <a:extLst>
              <a:ext uri="{FF2B5EF4-FFF2-40B4-BE49-F238E27FC236}">
                <a16:creationId xmlns:a16="http://schemas.microsoft.com/office/drawing/2014/main" id="{20400F55-133F-E2C7-3B87-3874A2D0E9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881" y="4947331"/>
            <a:ext cx="3691127" cy="857922"/>
          </a:xfrm>
          <a:prstGeom prst="rect">
            <a:avLst/>
          </a:prstGeom>
        </p:spPr>
      </p:pic>
      <p:pic>
        <p:nvPicPr>
          <p:cNvPr id="8" name="Picture 7" descr="A colorful toy bridge made of building blocks&#10;&#10;Description automatically generated">
            <a:extLst>
              <a:ext uri="{FF2B5EF4-FFF2-40B4-BE49-F238E27FC236}">
                <a16:creationId xmlns:a16="http://schemas.microsoft.com/office/drawing/2014/main" id="{38A0EAAC-A59D-B258-5B56-FE04730521D1}"/>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992" b="89967" l="3298" r="95223">
                        <a14:foregroundMark x1="7029" y1="73051" x2="7029" y2="73051"/>
                        <a14:foregroundMark x1="7598" y1="77197" x2="7871" y2="79270"/>
                        <a14:foregroundMark x1="4459" y1="74627" x2="4459" y2="74627"/>
                        <a14:foregroundMark x1="3321" y1="74088" x2="4459" y2="80846"/>
                        <a14:foregroundMark x1="77298" y1="60614" x2="82712" y2="63184"/>
                        <a14:foregroundMark x1="95223" y1="61650" x2="91538" y2="58541"/>
                      </a14:backgroundRemoval>
                    </a14:imgEffect>
                  </a14:imgLayer>
                </a14:imgProps>
              </a:ext>
              <a:ext uri="{28A0092B-C50C-407E-A947-70E740481C1C}">
                <a14:useLocalDpi xmlns:a14="http://schemas.microsoft.com/office/drawing/2010/main" val="0"/>
              </a:ext>
            </a:extLst>
          </a:blip>
          <a:stretch>
            <a:fillRect/>
          </a:stretch>
        </p:blipFill>
        <p:spPr>
          <a:xfrm>
            <a:off x="4116244" y="1891558"/>
            <a:ext cx="2650259" cy="1377549"/>
          </a:xfrm>
          <a:prstGeom prst="rect">
            <a:avLst/>
          </a:prstGeom>
        </p:spPr>
      </p:pic>
      <p:pic>
        <p:nvPicPr>
          <p:cNvPr id="10" name="Graphic 9" descr="Questions with solid fill">
            <a:extLst>
              <a:ext uri="{FF2B5EF4-FFF2-40B4-BE49-F238E27FC236}">
                <a16:creationId xmlns:a16="http://schemas.microsoft.com/office/drawing/2014/main" id="{ACA10746-54A9-77B0-D440-9E2CA388B4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66294" y="5838246"/>
            <a:ext cx="1907063" cy="1907063"/>
          </a:xfrm>
          <a:prstGeom prst="rect">
            <a:avLst/>
          </a:prstGeom>
        </p:spPr>
      </p:pic>
      <p:pic>
        <p:nvPicPr>
          <p:cNvPr id="3" name="Picture 2" descr="A logo of a submarine&#10;&#10;Description automatically generated">
            <a:extLst>
              <a:ext uri="{FF2B5EF4-FFF2-40B4-BE49-F238E27FC236}">
                <a16:creationId xmlns:a16="http://schemas.microsoft.com/office/drawing/2014/main" id="{42B49F4F-803C-E639-314C-1CE1F5DECF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2136" y="280514"/>
            <a:ext cx="729904" cy="730936"/>
          </a:xfrm>
          <a:prstGeom prst="rect">
            <a:avLst/>
          </a:prstGeom>
        </p:spPr>
      </p:pic>
      <p:pic>
        <p:nvPicPr>
          <p:cNvPr id="6" name="Picture 5" descr="A logo of a submarine&#10;&#10;Description automatically generated">
            <a:extLst>
              <a:ext uri="{FF2B5EF4-FFF2-40B4-BE49-F238E27FC236}">
                <a16:creationId xmlns:a16="http://schemas.microsoft.com/office/drawing/2014/main" id="{D1E0B7A5-E210-D924-F64C-D739C2ACF5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2136" y="4942586"/>
            <a:ext cx="729904" cy="730936"/>
          </a:xfrm>
          <a:prstGeom prst="rect">
            <a:avLst/>
          </a:prstGeom>
        </p:spPr>
      </p:pic>
      <p:sp>
        <p:nvSpPr>
          <p:cNvPr id="7" name="TextBox 6">
            <a:extLst>
              <a:ext uri="{FF2B5EF4-FFF2-40B4-BE49-F238E27FC236}">
                <a16:creationId xmlns:a16="http://schemas.microsoft.com/office/drawing/2014/main" id="{6894E933-DE2D-416F-791A-6AD000EB53BC}"/>
              </a:ext>
            </a:extLst>
          </p:cNvPr>
          <p:cNvSpPr txBox="1"/>
          <p:nvPr/>
        </p:nvSpPr>
        <p:spPr>
          <a:xfrm>
            <a:off x="4769849" y="3427233"/>
            <a:ext cx="1840992" cy="749141"/>
          </a:xfrm>
          <a:prstGeom prst="roundRect">
            <a:avLst/>
          </a:prstGeom>
          <a:solidFill>
            <a:srgbClr val="FF0000"/>
          </a:solidFill>
        </p:spPr>
        <p:txBody>
          <a:bodyPr wrap="square" rtlCol="0">
            <a:spAutoFit/>
          </a:bodyPr>
          <a:lstStyle/>
          <a:p>
            <a:pPr algn="ctr"/>
            <a:r>
              <a:rPr lang="en-US" sz="1400" b="1" u="sng">
                <a:effectLst>
                  <a:outerShdw blurRad="38100" dist="38100" dir="2700000" algn="tl">
                    <a:srgbClr val="000000">
                      <a:alpha val="43137"/>
                    </a:srgbClr>
                  </a:outerShdw>
                </a:effectLst>
                <a:latin typeface="Roboto" panose="02000000000000000000" pitchFamily="2" charset="0"/>
                <a:ea typeface="Roboto" panose="02000000000000000000" pitchFamily="2" charset="0"/>
              </a:rPr>
              <a:t>Habits of Learning</a:t>
            </a:r>
          </a:p>
          <a:p>
            <a:pPr algn="ctr"/>
            <a:r>
              <a:rPr lang="en-US" sz="1200">
                <a:latin typeface="Roboto" panose="02000000000000000000" pitchFamily="2" charset="0"/>
                <a:ea typeface="Roboto" panose="02000000000000000000" pitchFamily="2" charset="0"/>
              </a:rPr>
              <a:t>We will </a:t>
            </a:r>
            <a:r>
              <a:rPr lang="en-US" sz="1200" b="1" u="sng">
                <a:latin typeface="Roboto" panose="02000000000000000000" pitchFamily="2" charset="0"/>
                <a:ea typeface="Roboto" panose="02000000000000000000" pitchFamily="2" charset="0"/>
              </a:rPr>
              <a:t>take risks</a:t>
            </a:r>
            <a:r>
              <a:rPr lang="en-US" sz="1200">
                <a:latin typeface="Roboto" panose="02000000000000000000" pitchFamily="2" charset="0"/>
                <a:ea typeface="Roboto" panose="02000000000000000000" pitchFamily="2" charset="0"/>
              </a:rPr>
              <a:t> during this activity.</a:t>
            </a:r>
          </a:p>
        </p:txBody>
      </p:sp>
      <p:sp>
        <p:nvSpPr>
          <p:cNvPr id="12" name="TextBox 11">
            <a:extLst>
              <a:ext uri="{FF2B5EF4-FFF2-40B4-BE49-F238E27FC236}">
                <a16:creationId xmlns:a16="http://schemas.microsoft.com/office/drawing/2014/main" id="{FD626F97-E711-918D-2607-4EAFF56B8A3C}"/>
              </a:ext>
            </a:extLst>
          </p:cNvPr>
          <p:cNvSpPr txBox="1"/>
          <p:nvPr/>
        </p:nvSpPr>
        <p:spPr>
          <a:xfrm>
            <a:off x="4751048" y="7910033"/>
            <a:ext cx="1840992" cy="953453"/>
          </a:xfrm>
          <a:prstGeom prst="roundRect">
            <a:avLst/>
          </a:prstGeom>
          <a:solidFill>
            <a:srgbClr val="92D050"/>
          </a:solidFill>
        </p:spPr>
        <p:txBody>
          <a:bodyPr wrap="square" rtlCol="0">
            <a:spAutoFit/>
          </a:bodyPr>
          <a:lstStyle/>
          <a:p>
            <a:pPr algn="ctr"/>
            <a:r>
              <a:rPr lang="en-US" sz="1400" b="1" u="sng">
                <a:effectLst>
                  <a:outerShdw blurRad="38100" dist="38100" dir="2700000" algn="tl">
                    <a:srgbClr val="000000">
                      <a:alpha val="43137"/>
                    </a:srgbClr>
                  </a:outerShdw>
                </a:effectLst>
                <a:latin typeface="Roboto" panose="02000000000000000000" pitchFamily="2" charset="0"/>
                <a:ea typeface="Roboto" panose="02000000000000000000" pitchFamily="2" charset="0"/>
              </a:rPr>
              <a:t>Habits of Learning</a:t>
            </a:r>
          </a:p>
          <a:p>
            <a:pPr algn="ctr"/>
            <a:r>
              <a:rPr lang="en-US" sz="1200">
                <a:latin typeface="Roboto" panose="02000000000000000000" pitchFamily="2" charset="0"/>
                <a:ea typeface="Roboto" panose="02000000000000000000" pitchFamily="2" charset="0"/>
              </a:rPr>
              <a:t>We will </a:t>
            </a:r>
            <a:r>
              <a:rPr lang="en-US" sz="1200" b="1" u="sng">
                <a:latin typeface="Roboto" panose="02000000000000000000" pitchFamily="2" charset="0"/>
                <a:ea typeface="Roboto" panose="02000000000000000000" pitchFamily="2" charset="0"/>
              </a:rPr>
              <a:t>wonder and question </a:t>
            </a:r>
            <a:r>
              <a:rPr lang="en-US" sz="1200">
                <a:latin typeface="Roboto" panose="02000000000000000000" pitchFamily="2" charset="0"/>
                <a:ea typeface="Roboto" panose="02000000000000000000" pitchFamily="2" charset="0"/>
              </a:rPr>
              <a:t>during this activity.</a:t>
            </a:r>
          </a:p>
        </p:txBody>
      </p:sp>
      <p:pic>
        <p:nvPicPr>
          <p:cNvPr id="2" name="Picture 1" descr="A purple pencil with pink eraser&#10;&#10;Description automatically generated">
            <a:extLst>
              <a:ext uri="{FF2B5EF4-FFF2-40B4-BE49-F238E27FC236}">
                <a16:creationId xmlns:a16="http://schemas.microsoft.com/office/drawing/2014/main" id="{0E8A2FC1-4473-6942-C937-B9347AE0BD1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p:blipFill>
        <p:spPr>
          <a:xfrm rot="2845879">
            <a:off x="417280" y="3826547"/>
            <a:ext cx="239091" cy="548640"/>
          </a:xfrm>
          <a:prstGeom prst="rect">
            <a:avLst/>
          </a:prstGeom>
        </p:spPr>
      </p:pic>
      <p:pic>
        <p:nvPicPr>
          <p:cNvPr id="5" name="Picture 4" descr="A purple pencil with pink eraser&#10;&#10;Description automatically generated">
            <a:extLst>
              <a:ext uri="{FF2B5EF4-FFF2-40B4-BE49-F238E27FC236}">
                <a16:creationId xmlns:a16="http://schemas.microsoft.com/office/drawing/2014/main" id="{EF955BA7-4824-8049-CC75-284795D81BB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p:blipFill>
        <p:spPr>
          <a:xfrm rot="2845879">
            <a:off x="407984" y="8475417"/>
            <a:ext cx="239091" cy="548640"/>
          </a:xfrm>
          <a:prstGeom prst="rect">
            <a:avLst/>
          </a:prstGeom>
        </p:spPr>
      </p:pic>
    </p:spTree>
    <p:extLst>
      <p:ext uri="{BB962C8B-B14F-4D97-AF65-F5344CB8AC3E}">
        <p14:creationId xmlns:p14="http://schemas.microsoft.com/office/powerpoint/2010/main" val="3011091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86EECCD-DB1E-C82E-AEC6-425EBF61D44E}"/>
              </a:ext>
            </a:extLst>
          </p:cNvPr>
          <p:cNvSpPr/>
          <p:nvPr/>
        </p:nvSpPr>
        <p:spPr>
          <a:xfrm>
            <a:off x="98136" y="4818124"/>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5E8DA69-2F00-3FCD-FD85-A6CEB7D9240D}"/>
              </a:ext>
            </a:extLst>
          </p:cNvPr>
          <p:cNvSpPr txBox="1"/>
          <p:nvPr/>
        </p:nvSpPr>
        <p:spPr>
          <a:xfrm>
            <a:off x="199881" y="5877795"/>
            <a:ext cx="4689934" cy="369332"/>
          </a:xfrm>
          <a:prstGeom prst="rect">
            <a:avLst/>
          </a:prstGeom>
          <a:noFill/>
        </p:spPr>
        <p:txBody>
          <a:bodyPr wrap="square" rtlCol="0">
            <a:spAutoFit/>
          </a:bodyPr>
          <a:lstStyle/>
          <a:p>
            <a:r>
              <a:rPr lang="en-US" b="1">
                <a:latin typeface="Roboto" panose="02000000000000000000" pitchFamily="2" charset="0"/>
                <a:ea typeface="Roboto" panose="02000000000000000000" pitchFamily="2" charset="0"/>
                <a:cs typeface="Arial" panose="020B0604020202020204" pitchFamily="34" charset="0"/>
              </a:rPr>
              <a:t>Family Engagement Activity – Session 10</a:t>
            </a:r>
          </a:p>
        </p:txBody>
      </p:sp>
      <p:sp>
        <p:nvSpPr>
          <p:cNvPr id="13" name="TextBox 12">
            <a:extLst>
              <a:ext uri="{FF2B5EF4-FFF2-40B4-BE49-F238E27FC236}">
                <a16:creationId xmlns:a16="http://schemas.microsoft.com/office/drawing/2014/main" id="{1E008B68-47C5-5B66-F134-376391EB773E}"/>
              </a:ext>
            </a:extLst>
          </p:cNvPr>
          <p:cNvSpPr txBox="1"/>
          <p:nvPr/>
        </p:nvSpPr>
        <p:spPr>
          <a:xfrm>
            <a:off x="288758" y="6321966"/>
            <a:ext cx="5041408" cy="2677656"/>
          </a:xfrm>
          <a:prstGeom prst="rect">
            <a:avLst/>
          </a:prstGeom>
          <a:noFill/>
        </p:spPr>
        <p:txBody>
          <a:bodyPr wrap="square" rtlCol="0">
            <a:spAutoFit/>
          </a:bodyPr>
          <a:lstStyle/>
          <a:p>
            <a:r>
              <a:rPr lang="en-US" sz="1200" u="sng">
                <a:latin typeface="Roboto" panose="02000000000000000000" pitchFamily="2" charset="0"/>
                <a:ea typeface="Roboto" panose="02000000000000000000" pitchFamily="2" charset="0"/>
                <a:cs typeface="Arial" panose="020B0604020202020204" pitchFamily="34" charset="0"/>
              </a:rPr>
              <a:t>Instructions</a:t>
            </a:r>
            <a:r>
              <a:rPr lang="en-US" sz="1200">
                <a:latin typeface="Roboto" panose="02000000000000000000" pitchFamily="2" charset="0"/>
                <a:ea typeface="Roboto" panose="02000000000000000000" pitchFamily="2" charset="0"/>
                <a:cs typeface="Arial" panose="020B0604020202020204" pitchFamily="34" charset="0"/>
              </a:rPr>
              <a:t>: Play the Discover More Game! Celebrate the </a:t>
            </a:r>
            <a:r>
              <a:rPr lang="en-US" sz="1200" i="1">
                <a:latin typeface="Roboto" panose="02000000000000000000" pitchFamily="2" charset="0"/>
                <a:ea typeface="Roboto" panose="02000000000000000000" pitchFamily="2" charset="0"/>
                <a:cs typeface="Arial" panose="020B0604020202020204" pitchFamily="34" charset="0"/>
              </a:rPr>
              <a:t>FIRST</a:t>
            </a:r>
            <a:r>
              <a:rPr lang="en-US" sz="1200">
                <a:latin typeface="Roboto" panose="02000000000000000000" pitchFamily="2" charset="0"/>
                <a:ea typeface="Roboto" panose="02000000000000000000" pitchFamily="2" charset="0"/>
                <a:cs typeface="Arial" panose="020B0604020202020204" pitchFamily="34" charset="0"/>
              </a:rPr>
              <a:t> LEGO League Discover season by playing the Discover More Game together as a family.</a:t>
            </a:r>
          </a:p>
          <a:p>
            <a:endParaRPr lang="en-US" sz="1200">
              <a:latin typeface="Roboto" panose="02000000000000000000" pitchFamily="2" charset="0"/>
              <a:ea typeface="Roboto" panose="02000000000000000000" pitchFamily="2" charset="0"/>
              <a:cs typeface="Arial" panose="020B0604020202020204" pitchFamily="34" charset="0"/>
            </a:endParaRPr>
          </a:p>
          <a:p>
            <a:r>
              <a:rPr lang="en-US" sz="1200" u="sng">
                <a:latin typeface="Roboto" panose="02000000000000000000" pitchFamily="2" charset="0"/>
                <a:ea typeface="Roboto" panose="02000000000000000000" pitchFamily="2" charset="0"/>
                <a:cs typeface="Arial" panose="020B0604020202020204" pitchFamily="34" charset="0"/>
              </a:rPr>
              <a:t>Activity</a:t>
            </a:r>
            <a:r>
              <a:rPr lang="en-US" sz="1200">
                <a:latin typeface="Roboto" panose="02000000000000000000" pitchFamily="2" charset="0"/>
                <a:ea typeface="Roboto" panose="02000000000000000000" pitchFamily="2" charset="0"/>
                <a:cs typeface="Arial" panose="020B0604020202020204" pitchFamily="34" charset="0"/>
              </a:rPr>
              <a:t>: Use the printed game sent home or download it </a:t>
            </a:r>
            <a:r>
              <a:rPr lang="en-US" sz="1200">
                <a:latin typeface="Roboto" panose="02000000000000000000" pitchFamily="2" charset="0"/>
                <a:ea typeface="Roboto" panose="02000000000000000000" pitchFamily="2" charset="0"/>
                <a:cs typeface="Arial" panose="020B0604020202020204" pitchFamily="34" charset="0"/>
                <a:hlinkClick r:id="rId2"/>
              </a:rPr>
              <a:t>here</a:t>
            </a:r>
            <a:r>
              <a:rPr lang="en-US" sz="1200">
                <a:latin typeface="Roboto" panose="02000000000000000000" pitchFamily="2" charset="0"/>
                <a:ea typeface="Roboto" panose="02000000000000000000" pitchFamily="2" charset="0"/>
                <a:cs typeface="Arial" panose="020B0604020202020204" pitchFamily="34" charset="0"/>
              </a:rPr>
              <a:t>. You can also scan the QR code to access the game page. Play at least once, repeat as many times as you want, and add at least one rule, material, or activity of your choice.</a:t>
            </a:r>
          </a:p>
          <a:p>
            <a:endParaRPr lang="en-US" sz="1200">
              <a:latin typeface="Roboto" panose="02000000000000000000" pitchFamily="2" charset="0"/>
              <a:ea typeface="Roboto" panose="02000000000000000000" pitchFamily="2" charset="0"/>
              <a:cs typeface="Arial" panose="020B0604020202020204" pitchFamily="34" charset="0"/>
            </a:endParaRPr>
          </a:p>
          <a:p>
            <a:r>
              <a:rPr lang="en-US" sz="1200" u="sng">
                <a:latin typeface="Roboto" panose="02000000000000000000" pitchFamily="2" charset="0"/>
                <a:ea typeface="Roboto" panose="02000000000000000000" pitchFamily="2" charset="0"/>
                <a:cs typeface="Arial" panose="020B0604020202020204" pitchFamily="34" charset="0"/>
              </a:rPr>
              <a:t>Discussion Questions</a:t>
            </a:r>
            <a:r>
              <a:rPr lang="en-US" sz="1200">
                <a:latin typeface="Roboto" panose="02000000000000000000" pitchFamily="2" charset="0"/>
                <a:ea typeface="Roboto" panose="02000000000000000000" pitchFamily="2" charset="0"/>
                <a:cs typeface="Arial" panose="020B0604020202020204" pitchFamily="34" charset="0"/>
              </a:rPr>
              <a:t>: Who is going to keep score? </a:t>
            </a:r>
          </a:p>
          <a:p>
            <a:r>
              <a:rPr lang="en-US" sz="1200">
                <a:latin typeface="Roboto" panose="02000000000000000000" pitchFamily="2" charset="0"/>
                <a:ea typeface="Roboto" panose="02000000000000000000" pitchFamily="2" charset="0"/>
                <a:cs typeface="Arial" panose="020B0604020202020204" pitchFamily="34" charset="0"/>
              </a:rPr>
              <a:t>How will you decide which tasks to do?</a:t>
            </a:r>
          </a:p>
          <a:p>
            <a:endParaRPr lang="en-US" sz="1200">
              <a:latin typeface="Roboto" panose="02000000000000000000" pitchFamily="2" charset="0"/>
              <a:ea typeface="Roboto" panose="02000000000000000000" pitchFamily="2" charset="0"/>
              <a:cs typeface="Arial" panose="020B0604020202020204" pitchFamily="34" charset="0"/>
            </a:endParaRPr>
          </a:p>
          <a:p>
            <a:pPr lvl="1"/>
            <a:r>
              <a:rPr lang="en-US" sz="1200" u="sng">
                <a:latin typeface="Roboto" panose="02000000000000000000" pitchFamily="2" charset="0"/>
                <a:ea typeface="Roboto" panose="02000000000000000000" pitchFamily="2" charset="0"/>
                <a:cs typeface="Arial" panose="020B0604020202020204" pitchFamily="34" charset="0"/>
              </a:rPr>
              <a:t>Activity Log</a:t>
            </a:r>
            <a:r>
              <a:rPr lang="en-US" sz="1200">
                <a:latin typeface="Roboto" panose="02000000000000000000" pitchFamily="2" charset="0"/>
                <a:ea typeface="Roboto" panose="02000000000000000000" pitchFamily="2" charset="0"/>
                <a:cs typeface="Arial" panose="020B0604020202020204" pitchFamily="34" charset="0"/>
              </a:rPr>
              <a:t>: Share your favorite part of the Discover </a:t>
            </a:r>
          </a:p>
          <a:p>
            <a:pPr lvl="1"/>
            <a:r>
              <a:rPr lang="en-US" sz="1200">
                <a:latin typeface="Roboto" panose="02000000000000000000" pitchFamily="2" charset="0"/>
                <a:ea typeface="Roboto" panose="02000000000000000000" pitchFamily="2" charset="0"/>
                <a:cs typeface="Arial" panose="020B0604020202020204" pitchFamily="34" charset="0"/>
              </a:rPr>
              <a:t>More Game.</a:t>
            </a:r>
          </a:p>
        </p:txBody>
      </p:sp>
      <p:sp>
        <p:nvSpPr>
          <p:cNvPr id="16" name="Rectangle: Rounded Corners 15">
            <a:extLst>
              <a:ext uri="{FF2B5EF4-FFF2-40B4-BE49-F238E27FC236}">
                <a16:creationId xmlns:a16="http://schemas.microsoft.com/office/drawing/2014/main" id="{EFBB02FE-AB84-8A88-C5FA-C9E3FA9CBC3B}"/>
              </a:ext>
            </a:extLst>
          </p:cNvPr>
          <p:cNvSpPr/>
          <p:nvPr/>
        </p:nvSpPr>
        <p:spPr>
          <a:xfrm>
            <a:off x="98136" y="105701"/>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F755495-2C88-D4F1-CA8A-C4E47BC4FF5D}"/>
              </a:ext>
            </a:extLst>
          </p:cNvPr>
          <p:cNvSpPr txBox="1"/>
          <p:nvPr/>
        </p:nvSpPr>
        <p:spPr>
          <a:xfrm>
            <a:off x="199881" y="1142147"/>
            <a:ext cx="4561985" cy="369332"/>
          </a:xfrm>
          <a:prstGeom prst="rect">
            <a:avLst/>
          </a:prstGeom>
          <a:noFill/>
        </p:spPr>
        <p:txBody>
          <a:bodyPr wrap="square" rtlCol="0">
            <a:spAutoFit/>
          </a:bodyPr>
          <a:lstStyle/>
          <a:p>
            <a:r>
              <a:rPr lang="en-US" b="1">
                <a:latin typeface="Roboto" panose="02000000000000000000" pitchFamily="2" charset="0"/>
                <a:ea typeface="Roboto" panose="02000000000000000000" pitchFamily="2" charset="0"/>
                <a:cs typeface="Arial" panose="020B0604020202020204" pitchFamily="34" charset="0"/>
              </a:rPr>
              <a:t>Family Engagement Activity – Session 9</a:t>
            </a:r>
          </a:p>
        </p:txBody>
      </p:sp>
      <p:sp>
        <p:nvSpPr>
          <p:cNvPr id="19" name="TextBox 18">
            <a:extLst>
              <a:ext uri="{FF2B5EF4-FFF2-40B4-BE49-F238E27FC236}">
                <a16:creationId xmlns:a16="http://schemas.microsoft.com/office/drawing/2014/main" id="{180B3163-B3D5-F2EE-65B7-E7F3F3315258}"/>
              </a:ext>
            </a:extLst>
          </p:cNvPr>
          <p:cNvSpPr txBox="1"/>
          <p:nvPr/>
        </p:nvSpPr>
        <p:spPr>
          <a:xfrm>
            <a:off x="288758" y="1642973"/>
            <a:ext cx="4380930" cy="2492990"/>
          </a:xfrm>
          <a:prstGeom prst="rect">
            <a:avLst/>
          </a:prstGeom>
          <a:noFill/>
        </p:spPr>
        <p:txBody>
          <a:bodyPr wrap="square" lIns="91440" tIns="45720" rIns="91440" bIns="45720" rtlCol="0" anchor="t">
            <a:spAutoFit/>
          </a:bodyPr>
          <a:lstStyle/>
          <a:p>
            <a:r>
              <a:rPr lang="en-US" sz="1200" u="sng">
                <a:latin typeface="Roboto" panose="02000000000000000000" pitchFamily="2" charset="0"/>
                <a:ea typeface="Roboto" panose="02000000000000000000" pitchFamily="2" charset="0"/>
                <a:cs typeface="Arial" panose="020B0604020202020204" pitchFamily="34" charset="0"/>
              </a:rPr>
              <a:t>Instructions</a:t>
            </a:r>
            <a:r>
              <a:rPr lang="en-US" sz="1200">
                <a:latin typeface="Roboto" panose="02000000000000000000" pitchFamily="2" charset="0"/>
                <a:ea typeface="Roboto" panose="02000000000000000000" pitchFamily="2" charset="0"/>
                <a:cs typeface="Arial" panose="020B0604020202020204" pitchFamily="34" charset="0"/>
              </a:rPr>
              <a:t>: Use your imagination! </a:t>
            </a:r>
            <a:r>
              <a:rPr lang="en-US" sz="1200" b="1">
                <a:latin typeface="Roboto" panose="02000000000000000000" pitchFamily="2" charset="0"/>
                <a:ea typeface="Roboto" panose="02000000000000000000" pitchFamily="2" charset="0"/>
                <a:cs typeface="Arial" panose="020B0604020202020204" pitchFamily="34" charset="0"/>
              </a:rPr>
              <a:t>Reflect</a:t>
            </a:r>
            <a:r>
              <a:rPr lang="en-US" sz="1200">
                <a:latin typeface="Roboto" panose="02000000000000000000" pitchFamily="2" charset="0"/>
                <a:ea typeface="Roboto" panose="02000000000000000000" pitchFamily="2" charset="0"/>
                <a:cs typeface="Arial" panose="020B0604020202020204" pitchFamily="34" charset="0"/>
              </a:rPr>
              <a:t> and think about what they have already found in the ocean and where it lives.</a:t>
            </a:r>
          </a:p>
          <a:p>
            <a:pPr marL="171450" indent="-171450">
              <a:buFont typeface="Arial" panose="020B0604020202020204" pitchFamily="34" charset="0"/>
              <a:buChar char="•"/>
            </a:pPr>
            <a:endParaRPr lang="en-US" sz="1200">
              <a:latin typeface="Roboto" panose="02000000000000000000" pitchFamily="2" charset="0"/>
              <a:ea typeface="Roboto" panose="02000000000000000000" pitchFamily="2" charset="0"/>
              <a:cs typeface="Arial" panose="020B0604020202020204" pitchFamily="34" charset="0"/>
            </a:endParaRPr>
          </a:p>
          <a:p>
            <a:r>
              <a:rPr lang="en-US" sz="1200" u="sng">
                <a:latin typeface="Roboto" panose="02000000000000000000" pitchFamily="2" charset="0"/>
                <a:ea typeface="Roboto" panose="02000000000000000000" pitchFamily="2" charset="0"/>
                <a:cs typeface="Arial" panose="020B0604020202020204" pitchFamily="34" charset="0"/>
              </a:rPr>
              <a:t>Activity</a:t>
            </a:r>
            <a:r>
              <a:rPr lang="en-US" sz="1200">
                <a:latin typeface="Roboto" panose="02000000000000000000" pitchFamily="2" charset="0"/>
                <a:ea typeface="Roboto" panose="02000000000000000000" pitchFamily="2" charset="0"/>
                <a:cs typeface="Arial" panose="020B0604020202020204" pitchFamily="34" charset="0"/>
              </a:rPr>
              <a:t>: </a:t>
            </a:r>
            <a:r>
              <a:rPr lang="en-US" sz="1200">
                <a:latin typeface="Roboto" panose="02000000000000000000" pitchFamily="2" charset="0"/>
                <a:ea typeface="Roboto" panose="02000000000000000000" pitchFamily="2" charset="0"/>
              </a:rPr>
              <a:t>As a family, imagine you discover a new place in the ocean and find a new animal that lives there that no one else has seen. Using your Six bricks or other materials, </a:t>
            </a:r>
            <a:r>
              <a:rPr lang="en-US" sz="1200" b="1">
                <a:latin typeface="Roboto" panose="02000000000000000000" pitchFamily="2" charset="0"/>
                <a:ea typeface="Roboto" panose="02000000000000000000" pitchFamily="2" charset="0"/>
              </a:rPr>
              <a:t>innovate</a:t>
            </a:r>
            <a:r>
              <a:rPr lang="en-US" sz="1200">
                <a:latin typeface="Roboto" panose="02000000000000000000" pitchFamily="2" charset="0"/>
                <a:ea typeface="Roboto" panose="02000000000000000000" pitchFamily="2" charset="0"/>
              </a:rPr>
              <a:t> and build that animal and where it lives. </a:t>
            </a:r>
          </a:p>
          <a:p>
            <a:endParaRPr lang="en-US" sz="1200">
              <a:latin typeface="Roboto" panose="02000000000000000000" pitchFamily="2" charset="0"/>
              <a:ea typeface="Roboto" panose="02000000000000000000" pitchFamily="2" charset="0"/>
              <a:cs typeface="Arial" panose="020B0604020202020204" pitchFamily="34" charset="0"/>
            </a:endParaRPr>
          </a:p>
          <a:p>
            <a:r>
              <a:rPr lang="en-US" sz="1200" u="sng">
                <a:latin typeface="Roboto" panose="02000000000000000000" pitchFamily="2" charset="0"/>
                <a:ea typeface="Roboto" panose="02000000000000000000" pitchFamily="2" charset="0"/>
                <a:cs typeface="Arial" panose="020B0604020202020204" pitchFamily="34" charset="0"/>
              </a:rPr>
              <a:t>Discussion Questions</a:t>
            </a:r>
            <a:r>
              <a:rPr lang="en-US" sz="1200">
                <a:latin typeface="Roboto" panose="02000000000000000000" pitchFamily="2" charset="0"/>
                <a:ea typeface="Roboto" panose="02000000000000000000" pitchFamily="2" charset="0"/>
                <a:cs typeface="Arial" panose="020B0604020202020204" pitchFamily="34" charset="0"/>
              </a:rPr>
              <a:t>: What does it look like? What might it do? Where does this new animal live? What does it eat?</a:t>
            </a:r>
          </a:p>
          <a:p>
            <a:endParaRPr lang="en-US" sz="1200">
              <a:latin typeface="Roboto" panose="02000000000000000000" pitchFamily="2" charset="0"/>
              <a:ea typeface="Roboto" panose="02000000000000000000" pitchFamily="2" charset="0"/>
              <a:cs typeface="Arial" panose="020B0604020202020204" pitchFamily="34" charset="0"/>
            </a:endParaRPr>
          </a:p>
          <a:p>
            <a:pPr lvl="1"/>
            <a:r>
              <a:rPr lang="en-US" sz="1200" u="sng">
                <a:latin typeface="Roboto" panose="02000000000000000000" pitchFamily="2" charset="0"/>
                <a:ea typeface="Roboto" panose="02000000000000000000" pitchFamily="2" charset="0"/>
                <a:cs typeface="Arial" panose="020B0604020202020204" pitchFamily="34" charset="0"/>
              </a:rPr>
              <a:t>Activity Log</a:t>
            </a:r>
            <a:r>
              <a:rPr lang="en-US" sz="1200">
                <a:latin typeface="Roboto" panose="02000000000000000000" pitchFamily="2" charset="0"/>
                <a:ea typeface="Roboto" panose="02000000000000000000" pitchFamily="2" charset="0"/>
                <a:cs typeface="Arial" panose="020B0604020202020204" pitchFamily="34" charset="0"/>
              </a:rPr>
              <a:t>: Write down what you think they might discover in the ocean in the </a:t>
            </a:r>
            <a:r>
              <a:rPr lang="en-US" sz="1200" b="1">
                <a:latin typeface="Roboto" panose="02000000000000000000" pitchFamily="2" charset="0"/>
                <a:ea typeface="Roboto" panose="02000000000000000000" pitchFamily="2" charset="0"/>
                <a:cs typeface="Arial" panose="020B0604020202020204" pitchFamily="34" charset="0"/>
              </a:rPr>
              <a:t>future</a:t>
            </a:r>
            <a:r>
              <a:rPr lang="en-US" sz="1200">
                <a:latin typeface="Roboto" panose="02000000000000000000" pitchFamily="2" charset="0"/>
                <a:ea typeface="Roboto" panose="02000000000000000000" pitchFamily="2" charset="0"/>
                <a:cs typeface="Arial" panose="020B0604020202020204" pitchFamily="34" charset="0"/>
              </a:rPr>
              <a:t>.</a:t>
            </a:r>
          </a:p>
        </p:txBody>
      </p:sp>
      <p:pic>
        <p:nvPicPr>
          <p:cNvPr id="20" name="Picture 19" descr="Graphical user interface&#10;&#10;Description automatically generated with low confidence">
            <a:extLst>
              <a:ext uri="{FF2B5EF4-FFF2-40B4-BE49-F238E27FC236}">
                <a16:creationId xmlns:a16="http://schemas.microsoft.com/office/drawing/2014/main" id="{E1EF153F-D542-6E04-2914-ACC2D7E6AB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81" y="232232"/>
            <a:ext cx="3691127" cy="857922"/>
          </a:xfrm>
          <a:prstGeom prst="rect">
            <a:avLst/>
          </a:prstGeom>
        </p:spPr>
      </p:pic>
      <p:pic>
        <p:nvPicPr>
          <p:cNvPr id="22" name="Picture 21" descr="Graphical user interface&#10;&#10;Description automatically generated with low confidence">
            <a:extLst>
              <a:ext uri="{FF2B5EF4-FFF2-40B4-BE49-F238E27FC236}">
                <a16:creationId xmlns:a16="http://schemas.microsoft.com/office/drawing/2014/main" id="{0A4BBA3D-A8E4-E97F-05C2-216A1F099E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81" y="4947331"/>
            <a:ext cx="3691127" cy="857922"/>
          </a:xfrm>
          <a:prstGeom prst="rect">
            <a:avLst/>
          </a:prstGeom>
        </p:spPr>
      </p:pic>
      <p:pic>
        <p:nvPicPr>
          <p:cNvPr id="10" name="Graphic 9" descr="Magnifying glass with solid fill">
            <a:extLst>
              <a:ext uri="{FF2B5EF4-FFF2-40B4-BE49-F238E27FC236}">
                <a16:creationId xmlns:a16="http://schemas.microsoft.com/office/drawing/2014/main" id="{82CEA596-9CDC-A548-9CBC-47A0CD7C77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32603" y="1262680"/>
            <a:ext cx="1811599" cy="1811599"/>
          </a:xfrm>
          <a:prstGeom prst="rect">
            <a:avLst/>
          </a:prstGeom>
        </p:spPr>
      </p:pic>
      <p:sp>
        <p:nvSpPr>
          <p:cNvPr id="3" name="TextBox 2">
            <a:extLst>
              <a:ext uri="{FF2B5EF4-FFF2-40B4-BE49-F238E27FC236}">
                <a16:creationId xmlns:a16="http://schemas.microsoft.com/office/drawing/2014/main" id="{E199EE0A-A44C-226B-6863-F475EC80AE00}"/>
              </a:ext>
            </a:extLst>
          </p:cNvPr>
          <p:cNvSpPr txBox="1"/>
          <p:nvPr/>
        </p:nvSpPr>
        <p:spPr>
          <a:xfrm>
            <a:off x="4780440" y="3211811"/>
            <a:ext cx="1811599" cy="953453"/>
          </a:xfrm>
          <a:prstGeom prst="roundRect">
            <a:avLst/>
          </a:prstGeom>
          <a:solidFill>
            <a:schemeClr val="accent4"/>
          </a:solidFill>
        </p:spPr>
        <p:txBody>
          <a:bodyPr wrap="square" rtlCol="0">
            <a:spAutoFit/>
          </a:bodyPr>
          <a:lstStyle/>
          <a:p>
            <a:pPr algn="ctr"/>
            <a:r>
              <a:rPr lang="en-US" sz="1400" b="1" u="sng">
                <a:effectLst>
                  <a:outerShdw blurRad="38100" dist="38100" dir="2700000" algn="tl">
                    <a:srgbClr val="000000">
                      <a:alpha val="43137"/>
                    </a:srgbClr>
                  </a:outerShdw>
                </a:effectLst>
                <a:latin typeface="Roboto" panose="02000000000000000000" pitchFamily="2" charset="0"/>
                <a:ea typeface="Roboto" panose="02000000000000000000" pitchFamily="2" charset="0"/>
              </a:rPr>
              <a:t>Habits of Learning</a:t>
            </a:r>
          </a:p>
          <a:p>
            <a:pPr algn="ctr"/>
            <a:r>
              <a:rPr lang="en-US" sz="1200">
                <a:latin typeface="Roboto" panose="02000000000000000000" pitchFamily="2" charset="0"/>
                <a:ea typeface="Roboto" panose="02000000000000000000" pitchFamily="2" charset="0"/>
              </a:rPr>
              <a:t>We will </a:t>
            </a:r>
            <a:r>
              <a:rPr lang="en-US" sz="1200" b="1" u="sng">
                <a:latin typeface="Roboto" panose="02000000000000000000" pitchFamily="2" charset="0"/>
                <a:ea typeface="Roboto" panose="02000000000000000000" pitchFamily="2" charset="0"/>
              </a:rPr>
              <a:t>build confidence</a:t>
            </a:r>
            <a:r>
              <a:rPr lang="en-US" sz="1200">
                <a:latin typeface="Roboto" panose="02000000000000000000" pitchFamily="2" charset="0"/>
                <a:ea typeface="Roboto" panose="02000000000000000000" pitchFamily="2" charset="0"/>
              </a:rPr>
              <a:t> during this activity.</a:t>
            </a:r>
          </a:p>
        </p:txBody>
      </p:sp>
      <p:pic>
        <p:nvPicPr>
          <p:cNvPr id="7" name="Picture 6" descr="A logo of a submarine&#10;&#10;Description automatically generated">
            <a:extLst>
              <a:ext uri="{FF2B5EF4-FFF2-40B4-BE49-F238E27FC236}">
                <a16:creationId xmlns:a16="http://schemas.microsoft.com/office/drawing/2014/main" id="{E14148D9-8B15-62F9-2AAC-37AC1A65E03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2136" y="280514"/>
            <a:ext cx="729904" cy="730936"/>
          </a:xfrm>
          <a:prstGeom prst="rect">
            <a:avLst/>
          </a:prstGeom>
        </p:spPr>
      </p:pic>
      <p:pic>
        <p:nvPicPr>
          <p:cNvPr id="8" name="Picture 7" descr="A logo of a submarine&#10;&#10;Description automatically generated">
            <a:extLst>
              <a:ext uri="{FF2B5EF4-FFF2-40B4-BE49-F238E27FC236}">
                <a16:creationId xmlns:a16="http://schemas.microsoft.com/office/drawing/2014/main" id="{66DBCEE4-B9DC-2355-4CCF-96493AE1A9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62136" y="4942586"/>
            <a:ext cx="729904" cy="730936"/>
          </a:xfrm>
          <a:prstGeom prst="rect">
            <a:avLst/>
          </a:prstGeom>
        </p:spPr>
      </p:pic>
      <p:sp>
        <p:nvSpPr>
          <p:cNvPr id="9" name="TextBox 8">
            <a:extLst>
              <a:ext uri="{FF2B5EF4-FFF2-40B4-BE49-F238E27FC236}">
                <a16:creationId xmlns:a16="http://schemas.microsoft.com/office/drawing/2014/main" id="{9135E356-6C96-7DD1-4CB4-B0ADCDFF8BA2}"/>
              </a:ext>
            </a:extLst>
          </p:cNvPr>
          <p:cNvSpPr txBox="1"/>
          <p:nvPr/>
        </p:nvSpPr>
        <p:spPr>
          <a:xfrm>
            <a:off x="4761866" y="7910033"/>
            <a:ext cx="1840992" cy="953453"/>
          </a:xfrm>
          <a:prstGeom prst="roundRect">
            <a:avLst/>
          </a:prstGeom>
          <a:solidFill>
            <a:srgbClr val="00B050"/>
          </a:solidFill>
        </p:spPr>
        <p:txBody>
          <a:bodyPr wrap="square" rtlCol="0">
            <a:spAutoFit/>
          </a:bodyPr>
          <a:lstStyle/>
          <a:p>
            <a:pPr algn="ctr"/>
            <a:r>
              <a:rPr lang="en-US" sz="1400" b="1" u="sng">
                <a:effectLst>
                  <a:outerShdw blurRad="38100" dist="38100" dir="2700000" algn="tl">
                    <a:srgbClr val="000000">
                      <a:alpha val="43137"/>
                    </a:srgbClr>
                  </a:outerShdw>
                </a:effectLst>
                <a:latin typeface="Roboto" panose="02000000000000000000" pitchFamily="2" charset="0"/>
                <a:ea typeface="Roboto" panose="02000000000000000000" pitchFamily="2" charset="0"/>
              </a:rPr>
              <a:t>Habits of Learning</a:t>
            </a:r>
          </a:p>
          <a:p>
            <a:pPr algn="ctr"/>
            <a:r>
              <a:rPr lang="en-US" sz="1200">
                <a:latin typeface="Roboto" panose="02000000000000000000" pitchFamily="2" charset="0"/>
                <a:ea typeface="Roboto" panose="02000000000000000000" pitchFamily="2" charset="0"/>
              </a:rPr>
              <a:t>We will </a:t>
            </a:r>
            <a:r>
              <a:rPr lang="en-US" sz="1200" b="1" u="sng">
                <a:latin typeface="Roboto" panose="02000000000000000000" pitchFamily="2" charset="0"/>
                <a:ea typeface="Roboto" panose="02000000000000000000" pitchFamily="2" charset="0"/>
              </a:rPr>
              <a:t>apply knowledge</a:t>
            </a:r>
            <a:r>
              <a:rPr lang="en-US" sz="1200" b="1">
                <a:latin typeface="Roboto" panose="02000000000000000000" pitchFamily="2" charset="0"/>
                <a:ea typeface="Roboto" panose="02000000000000000000" pitchFamily="2" charset="0"/>
              </a:rPr>
              <a:t> </a:t>
            </a:r>
            <a:r>
              <a:rPr lang="en-US" sz="1200">
                <a:latin typeface="Roboto" panose="02000000000000000000" pitchFamily="2" charset="0"/>
                <a:ea typeface="Roboto" panose="02000000000000000000" pitchFamily="2" charset="0"/>
              </a:rPr>
              <a:t>during this activity.</a:t>
            </a:r>
          </a:p>
        </p:txBody>
      </p:sp>
      <p:pic>
        <p:nvPicPr>
          <p:cNvPr id="2" name="Picture 1" descr="A purple pencil with pink eraser&#10;&#10;Description automatically generated">
            <a:extLst>
              <a:ext uri="{FF2B5EF4-FFF2-40B4-BE49-F238E27FC236}">
                <a16:creationId xmlns:a16="http://schemas.microsoft.com/office/drawing/2014/main" id="{A4ADA0BC-27CD-E95D-43D7-621FEF145A55}"/>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p:blipFill>
        <p:spPr>
          <a:xfrm rot="2845879">
            <a:off x="424661" y="3603952"/>
            <a:ext cx="239091" cy="548640"/>
          </a:xfrm>
          <a:prstGeom prst="rect">
            <a:avLst/>
          </a:prstGeom>
        </p:spPr>
      </p:pic>
      <p:pic>
        <p:nvPicPr>
          <p:cNvPr id="5" name="Picture 4" descr="A purple pencil with pink eraser&#10;&#10;Description automatically generated">
            <a:extLst>
              <a:ext uri="{FF2B5EF4-FFF2-40B4-BE49-F238E27FC236}">
                <a16:creationId xmlns:a16="http://schemas.microsoft.com/office/drawing/2014/main" id="{5A693FCA-7CAD-EA61-343F-52632B4A17A8}"/>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p:blipFill>
        <p:spPr>
          <a:xfrm rot="2845879">
            <a:off x="424662" y="8449895"/>
            <a:ext cx="239091" cy="548640"/>
          </a:xfrm>
          <a:prstGeom prst="rect">
            <a:avLst/>
          </a:prstGeom>
        </p:spPr>
      </p:pic>
      <p:pic>
        <p:nvPicPr>
          <p:cNvPr id="6" name="Picture 5" descr="A qr code on a white background&#10;&#10;Description automatically generated">
            <a:extLst>
              <a:ext uri="{FF2B5EF4-FFF2-40B4-BE49-F238E27FC236}">
                <a16:creationId xmlns:a16="http://schemas.microsoft.com/office/drawing/2014/main" id="{04CCBD45-38A8-9A59-0D7D-400F03347B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0166" y="6164774"/>
            <a:ext cx="1239076" cy="1239076"/>
          </a:xfrm>
          <a:prstGeom prst="rect">
            <a:avLst/>
          </a:prstGeom>
        </p:spPr>
      </p:pic>
    </p:spTree>
    <p:extLst>
      <p:ext uri="{BB962C8B-B14F-4D97-AF65-F5344CB8AC3E}">
        <p14:creationId xmlns:p14="http://schemas.microsoft.com/office/powerpoint/2010/main" val="79072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F01B0182-BA9C-DF9F-CD71-6764AF6EB752}"/>
              </a:ext>
            </a:extLst>
          </p:cNvPr>
          <p:cNvSpPr/>
          <p:nvPr/>
        </p:nvSpPr>
        <p:spPr>
          <a:xfrm>
            <a:off x="98136" y="141998"/>
            <a:ext cx="6656832" cy="4206240"/>
          </a:xfrm>
          <a:prstGeom prst="roundRect">
            <a:avLst>
              <a:gd name="adj" fmla="val 7852"/>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B4F64E8-5D63-B9FB-DD56-5D9B4B05C7C9}"/>
              </a:ext>
            </a:extLst>
          </p:cNvPr>
          <p:cNvSpPr txBox="1"/>
          <p:nvPr/>
        </p:nvSpPr>
        <p:spPr>
          <a:xfrm>
            <a:off x="199881" y="1122460"/>
            <a:ext cx="4561985" cy="369332"/>
          </a:xfrm>
          <a:prstGeom prst="rect">
            <a:avLst/>
          </a:prstGeom>
          <a:noFill/>
        </p:spPr>
        <p:txBody>
          <a:bodyPr wrap="square" rtlCol="0">
            <a:spAutoFit/>
          </a:bodyPr>
          <a:lstStyle/>
          <a:p>
            <a:r>
              <a:rPr lang="en-US" b="1">
                <a:latin typeface="Roboto" panose="02000000000000000000" pitchFamily="2" charset="0"/>
                <a:ea typeface="Roboto" panose="02000000000000000000" pitchFamily="2" charset="0"/>
                <a:cs typeface="Arial" panose="020B0604020202020204" pitchFamily="34" charset="0"/>
              </a:rPr>
              <a:t>Family Engagement Activity – Bonus</a:t>
            </a:r>
          </a:p>
        </p:txBody>
      </p:sp>
      <p:sp>
        <p:nvSpPr>
          <p:cNvPr id="15" name="TextBox 14">
            <a:extLst>
              <a:ext uri="{FF2B5EF4-FFF2-40B4-BE49-F238E27FC236}">
                <a16:creationId xmlns:a16="http://schemas.microsoft.com/office/drawing/2014/main" id="{FB590660-4A28-08AA-6C01-337D831E0967}"/>
              </a:ext>
            </a:extLst>
          </p:cNvPr>
          <p:cNvSpPr txBox="1"/>
          <p:nvPr/>
        </p:nvSpPr>
        <p:spPr>
          <a:xfrm>
            <a:off x="315605" y="1673520"/>
            <a:ext cx="3831852" cy="1938992"/>
          </a:xfrm>
          <a:prstGeom prst="rect">
            <a:avLst/>
          </a:prstGeom>
          <a:noFill/>
        </p:spPr>
        <p:txBody>
          <a:bodyPr wrap="square" lIns="91440" tIns="45720" rIns="91440" bIns="45720" rtlCol="0" anchor="t">
            <a:spAutoFit/>
          </a:bodyPr>
          <a:lstStyle/>
          <a:p>
            <a:r>
              <a:rPr lang="en-US" sz="1200" u="sng">
                <a:latin typeface="Roboto"/>
                <a:ea typeface="Roboto"/>
                <a:cs typeface="Arial"/>
              </a:rPr>
              <a:t>Instructions</a:t>
            </a:r>
            <a:r>
              <a:rPr lang="en-US" sz="1200">
                <a:latin typeface="Roboto"/>
                <a:ea typeface="Roboto"/>
                <a:cs typeface="Arial"/>
              </a:rPr>
              <a:t>: Find more activities to do as a family!</a:t>
            </a:r>
          </a:p>
          <a:p>
            <a:pPr marL="171450" indent="-171450">
              <a:buFont typeface="Arial" panose="020B0604020202020204" pitchFamily="34" charset="0"/>
              <a:buChar char="•"/>
            </a:pPr>
            <a:endParaRPr lang="en-US" sz="1200">
              <a:latin typeface="Roboto" panose="02000000000000000000" pitchFamily="2" charset="0"/>
              <a:ea typeface="Roboto" panose="02000000000000000000" pitchFamily="2" charset="0"/>
              <a:cs typeface="Arial" panose="020B0604020202020204" pitchFamily="34" charset="0"/>
            </a:endParaRPr>
          </a:p>
          <a:p>
            <a:r>
              <a:rPr lang="en-US" sz="1200" u="sng">
                <a:latin typeface="Roboto"/>
                <a:ea typeface="Roboto"/>
                <a:cs typeface="Arial"/>
              </a:rPr>
              <a:t>Activity</a:t>
            </a:r>
            <a:r>
              <a:rPr lang="en-US" sz="1200">
                <a:latin typeface="Roboto"/>
                <a:ea typeface="Roboto"/>
                <a:cs typeface="Arial"/>
              </a:rPr>
              <a:t>: </a:t>
            </a:r>
            <a:r>
              <a:rPr lang="en-US" sz="1200">
                <a:latin typeface="Roboto"/>
                <a:ea typeface="Roboto"/>
                <a:cs typeface="Arial"/>
                <a:hlinkClick r:id="rId2"/>
              </a:rPr>
              <a:t>Visit the LEGO Foundation’s website</a:t>
            </a:r>
            <a:r>
              <a:rPr lang="en-US" sz="1200">
                <a:latin typeface="Roboto"/>
                <a:ea typeface="Roboto"/>
                <a:cs typeface="Arial"/>
              </a:rPr>
              <a:t> or scan the QR Code and try out at least one activity from there. If you cannot visit the website (or even if you can), make up a game to play together using materials you already have. Play your game!</a:t>
            </a:r>
          </a:p>
          <a:p>
            <a:endParaRPr lang="en-US" sz="1200">
              <a:latin typeface="Roboto" panose="02000000000000000000" pitchFamily="2" charset="0"/>
              <a:ea typeface="Roboto" panose="02000000000000000000" pitchFamily="2" charset="0"/>
              <a:cs typeface="Arial" panose="020B0604020202020204" pitchFamily="34" charset="0"/>
            </a:endParaRPr>
          </a:p>
          <a:p>
            <a:pPr lvl="1"/>
            <a:r>
              <a:rPr lang="en-US" sz="1200" u="sng">
                <a:latin typeface="Roboto"/>
                <a:ea typeface="Roboto"/>
                <a:cs typeface="Arial"/>
              </a:rPr>
              <a:t>Activity Log</a:t>
            </a:r>
            <a:r>
              <a:rPr lang="en-US" sz="1200">
                <a:latin typeface="Roboto"/>
                <a:ea typeface="Roboto"/>
                <a:cs typeface="Arial"/>
              </a:rPr>
              <a:t>: Write down what activity your family chose to do.</a:t>
            </a:r>
          </a:p>
        </p:txBody>
      </p:sp>
      <p:pic>
        <p:nvPicPr>
          <p:cNvPr id="6" name="Picture 5" descr="Graphical user interface&#10;&#10;Description automatically generated with low confidence">
            <a:extLst>
              <a:ext uri="{FF2B5EF4-FFF2-40B4-BE49-F238E27FC236}">
                <a16:creationId xmlns:a16="http://schemas.microsoft.com/office/drawing/2014/main" id="{2FBB8A8F-C926-048E-1018-F14415CB3A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9881" y="232232"/>
            <a:ext cx="3691127" cy="857922"/>
          </a:xfrm>
          <a:prstGeom prst="rect">
            <a:avLst/>
          </a:prstGeom>
        </p:spPr>
      </p:pic>
      <p:pic>
        <p:nvPicPr>
          <p:cNvPr id="3" name="Picture 2" descr="A logo of a submarine&#10;&#10;Description automatically generated">
            <a:extLst>
              <a:ext uri="{FF2B5EF4-FFF2-40B4-BE49-F238E27FC236}">
                <a16:creationId xmlns:a16="http://schemas.microsoft.com/office/drawing/2014/main" id="{A327AEDC-CD9E-A964-B854-221F373B15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2136" y="280514"/>
            <a:ext cx="729904" cy="730936"/>
          </a:xfrm>
          <a:prstGeom prst="rect">
            <a:avLst/>
          </a:prstGeom>
        </p:spPr>
      </p:pic>
      <p:sp>
        <p:nvSpPr>
          <p:cNvPr id="7" name="TextBox 6">
            <a:extLst>
              <a:ext uri="{FF2B5EF4-FFF2-40B4-BE49-F238E27FC236}">
                <a16:creationId xmlns:a16="http://schemas.microsoft.com/office/drawing/2014/main" id="{9A686DC8-C4F2-31A3-2BA5-991E4244EA0C}"/>
              </a:ext>
            </a:extLst>
          </p:cNvPr>
          <p:cNvSpPr txBox="1"/>
          <p:nvPr/>
        </p:nvSpPr>
        <p:spPr>
          <a:xfrm>
            <a:off x="4701403" y="3231505"/>
            <a:ext cx="1840992" cy="953453"/>
          </a:xfrm>
          <a:prstGeom prst="roundRect">
            <a:avLst/>
          </a:prstGeom>
          <a:solidFill>
            <a:srgbClr val="FC28E3"/>
          </a:solidFill>
        </p:spPr>
        <p:txBody>
          <a:bodyPr wrap="square" rtlCol="0">
            <a:spAutoFit/>
          </a:bodyPr>
          <a:lstStyle/>
          <a:p>
            <a:pPr algn="ctr"/>
            <a:r>
              <a:rPr lang="en-US" sz="1400" b="1" u="sng">
                <a:effectLst>
                  <a:outerShdw blurRad="38100" dist="38100" dir="2700000" algn="tl">
                    <a:srgbClr val="000000">
                      <a:alpha val="43137"/>
                    </a:srgbClr>
                  </a:outerShdw>
                </a:effectLst>
                <a:latin typeface="Roboto" panose="02000000000000000000" pitchFamily="2" charset="0"/>
                <a:ea typeface="Roboto" panose="02000000000000000000" pitchFamily="2" charset="0"/>
              </a:rPr>
              <a:t>Habits of Learning</a:t>
            </a:r>
          </a:p>
          <a:p>
            <a:pPr algn="ctr"/>
            <a:r>
              <a:rPr lang="en-US" sz="1200">
                <a:latin typeface="Roboto" panose="02000000000000000000" pitchFamily="2" charset="0"/>
                <a:ea typeface="Roboto" panose="02000000000000000000" pitchFamily="2" charset="0"/>
              </a:rPr>
              <a:t>We will use </a:t>
            </a:r>
            <a:r>
              <a:rPr lang="en-US" sz="1200" b="1" u="sng">
                <a:latin typeface="Roboto" panose="02000000000000000000" pitchFamily="2" charset="0"/>
                <a:ea typeface="Roboto" panose="02000000000000000000" pitchFamily="2" charset="0"/>
              </a:rPr>
              <a:t>listen &amp; empathy</a:t>
            </a:r>
            <a:r>
              <a:rPr lang="en-US" sz="1200">
                <a:latin typeface="Roboto" panose="02000000000000000000" pitchFamily="2" charset="0"/>
                <a:ea typeface="Roboto" panose="02000000000000000000" pitchFamily="2" charset="0"/>
              </a:rPr>
              <a:t> during this activity.</a:t>
            </a:r>
          </a:p>
        </p:txBody>
      </p:sp>
      <p:pic>
        <p:nvPicPr>
          <p:cNvPr id="9" name="Picture 8" descr="A purple pencil with pink eraser&#10;&#10;Description automatically generated">
            <a:extLst>
              <a:ext uri="{FF2B5EF4-FFF2-40B4-BE49-F238E27FC236}">
                <a16:creationId xmlns:a16="http://schemas.microsoft.com/office/drawing/2014/main" id="{9EFF461C-8EF3-57D1-FF78-978E18C9313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38906" b="67507" l="54958" r="72189">
                        <a14:foregroundMark x1="62938" y1="39547" x2="62938" y2="39547"/>
                        <a14:foregroundMark x1="60822" y1="38906" x2="60822" y2="38906"/>
                        <a14:foregroundMark x1="63664" y1="67080" x2="63664" y2="67080"/>
                        <a14:foregroundMark x1="63241" y1="67507" x2="63241" y2="67507"/>
                      </a14:backgroundRemoval>
                    </a14:imgEffect>
                  </a14:imgLayer>
                </a14:imgProps>
              </a:ext>
              <a:ext uri="{28A0092B-C50C-407E-A947-70E740481C1C}">
                <a14:useLocalDpi xmlns:a14="http://schemas.microsoft.com/office/drawing/2010/main" val="0"/>
              </a:ext>
            </a:extLst>
          </a:blip>
          <a:srcRect l="52893" t="36052" r="25645" b="29122"/>
          <a:stretch/>
        </p:blipFill>
        <p:spPr>
          <a:xfrm rot="2845879">
            <a:off x="468070" y="3091971"/>
            <a:ext cx="239091" cy="548640"/>
          </a:xfrm>
          <a:prstGeom prst="rect">
            <a:avLst/>
          </a:prstGeom>
        </p:spPr>
      </p:pic>
      <p:pic>
        <p:nvPicPr>
          <p:cNvPr id="4" name="Picture 3" descr="A qr code on a white background&#10;&#10;Description automatically generated">
            <a:extLst>
              <a:ext uri="{FF2B5EF4-FFF2-40B4-BE49-F238E27FC236}">
                <a16:creationId xmlns:a16="http://schemas.microsoft.com/office/drawing/2014/main" id="{AC4310D5-0AB6-B3CD-F581-7B77E0023B2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4719" y="1304298"/>
            <a:ext cx="1634359" cy="1634359"/>
          </a:xfrm>
          <a:prstGeom prst="rect">
            <a:avLst/>
          </a:prstGeom>
        </p:spPr>
      </p:pic>
    </p:spTree>
    <p:extLst>
      <p:ext uri="{BB962C8B-B14F-4D97-AF65-F5344CB8AC3E}">
        <p14:creationId xmlns:p14="http://schemas.microsoft.com/office/powerpoint/2010/main" val="3962032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c20e2d31-bd05-4d06-8a2a-4e7b5de22da9">
      <UserInfo>
        <DisplayName>Christina Milligan</DisplayName>
        <AccountId>35</AccountId>
        <AccountType/>
      </UserInfo>
      <UserInfo>
        <DisplayName>Charlie Gibson</DisplayName>
        <AccountId>41</AccountId>
        <AccountType/>
      </UserInfo>
      <UserInfo>
        <DisplayName>Betsy Daniels</DisplayName>
        <AccountId>4</AccountId>
        <AccountType/>
      </UserInfo>
      <UserInfo>
        <DisplayName>Ryanne Cook</DisplayName>
        <AccountId>10</AccountId>
        <AccountType/>
      </UserInfo>
      <UserInfo>
        <DisplayName>Tammy Pankey</DisplayName>
        <AccountId>96</AccountId>
        <AccountType/>
      </UserInfo>
    </SharedWithUsers>
    <_activity xmlns="92bd3ae7-34ef-4448-9a9b-2fe9129b0ab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F1551B82AA4CC4F810148AC591DE67E" ma:contentTypeVersion="15" ma:contentTypeDescription="Create a new document." ma:contentTypeScope="" ma:versionID="8470e4c4263c0ad7397468b5b6d9f81c">
  <xsd:schema xmlns:xsd="http://www.w3.org/2001/XMLSchema" xmlns:xs="http://www.w3.org/2001/XMLSchema" xmlns:p="http://schemas.microsoft.com/office/2006/metadata/properties" xmlns:ns3="92bd3ae7-34ef-4448-9a9b-2fe9129b0aba" xmlns:ns4="c20e2d31-bd05-4d06-8a2a-4e7b5de22da9" targetNamespace="http://schemas.microsoft.com/office/2006/metadata/properties" ma:root="true" ma:fieldsID="2235328547aa5d9b817e5e101faccebe" ns3:_="" ns4:_="">
    <xsd:import namespace="92bd3ae7-34ef-4448-9a9b-2fe9129b0aba"/>
    <xsd:import namespace="c20e2d31-bd05-4d06-8a2a-4e7b5de22da9"/>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2bd3ae7-34ef-4448-9a9b-2fe9129b0aba"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20e2d31-bd05-4d06-8a2a-4e7b5de22da9"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9C1CA6-9C7D-4637-ACEF-6072C5332912}">
  <ds:schemaRefs>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dcmitype/"/>
    <ds:schemaRef ds:uri="c20e2d31-bd05-4d06-8a2a-4e7b5de22da9"/>
    <ds:schemaRef ds:uri="http://purl.org/dc/terms/"/>
    <ds:schemaRef ds:uri="http://purl.org/dc/elements/1.1/"/>
    <ds:schemaRef ds:uri="92bd3ae7-34ef-4448-9a9b-2fe9129b0aba"/>
    <ds:schemaRef ds:uri="http://schemas.microsoft.com/office/infopath/2007/PartnerControls"/>
  </ds:schemaRefs>
</ds:datastoreItem>
</file>

<file path=customXml/itemProps2.xml><?xml version="1.0" encoding="utf-8"?>
<ds:datastoreItem xmlns:ds="http://schemas.openxmlformats.org/officeDocument/2006/customXml" ds:itemID="{BD7B6AD1-500B-4E50-9BF3-8B3F6BB3E861}">
  <ds:schemaRefs>
    <ds:schemaRef ds:uri="http://schemas.microsoft.com/sharepoint/v3/contenttype/forms"/>
  </ds:schemaRefs>
</ds:datastoreItem>
</file>

<file path=customXml/itemProps3.xml><?xml version="1.0" encoding="utf-8"?>
<ds:datastoreItem xmlns:ds="http://schemas.openxmlformats.org/officeDocument/2006/customXml" ds:itemID="{AC1C4595-0546-4F7B-9945-5F4DA841F6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2bd3ae7-34ef-4448-9a9b-2fe9129b0aba"/>
    <ds:schemaRef ds:uri="c20e2d31-bd05-4d06-8a2a-4e7b5de22da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1</TotalTime>
  <Words>1368</Words>
  <Application>Microsoft Office PowerPoint</Application>
  <PresentationFormat>Letter Paper (8.5x11 in)</PresentationFormat>
  <Paragraphs>120</Paragraphs>
  <Slides>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Roboto</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Kathy Morgan</dc:creator>
  <cp:lastModifiedBy>Page Watt</cp:lastModifiedBy>
  <cp:revision>7</cp:revision>
  <dcterms:created xsi:type="dcterms:W3CDTF">2023-04-26T18:59:11Z</dcterms:created>
  <dcterms:modified xsi:type="dcterms:W3CDTF">2024-07-26T14:48:06Z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0x0101000F1551B82AA4CC4F810148AC591DE67E</vt:lpwstr>
  </property>
  <property fmtid="{D5CDD505-2E9C-101B-9397-08002B2CF9AE}" pid="3" name="MediaServiceImageTags">
    <vt:lpwstr/>
  </property>
</Properties>
</file>