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30"/>
  </p:notesMasterIdLst>
  <p:sldIdLst>
    <p:sldId id="262" r:id="rId5"/>
    <p:sldId id="256" r:id="rId6"/>
    <p:sldId id="280" r:id="rId7"/>
    <p:sldId id="279" r:id="rId8"/>
    <p:sldId id="271" r:id="rId9"/>
    <p:sldId id="281" r:id="rId10"/>
    <p:sldId id="272" r:id="rId11"/>
    <p:sldId id="296" r:id="rId12"/>
    <p:sldId id="282" r:id="rId13"/>
    <p:sldId id="295" r:id="rId14"/>
    <p:sldId id="285" r:id="rId15"/>
    <p:sldId id="298" r:id="rId16"/>
    <p:sldId id="299" r:id="rId17"/>
    <p:sldId id="300" r:id="rId18"/>
    <p:sldId id="308" r:id="rId19"/>
    <p:sldId id="284" r:id="rId20"/>
    <p:sldId id="297" r:id="rId21"/>
    <p:sldId id="301" r:id="rId22"/>
    <p:sldId id="302" r:id="rId23"/>
    <p:sldId id="305" r:id="rId24"/>
    <p:sldId id="304" r:id="rId25"/>
    <p:sldId id="306" r:id="rId26"/>
    <p:sldId id="307" r:id="rId27"/>
    <p:sldId id="309" r:id="rId28"/>
    <p:sldId id="303"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39E1F-FCB5-6051-D38A-CC4962992561}" name="Charlie Gibson" initials="CG" userId="S::cgibson@firstinspires.org::05d73aa8-f094-42cf-9261-ec5251b97041" providerId="AD"/>
  <p188:author id="{E2F6616D-27D3-7F67-45D8-4511C6E08380}" name="Brenda Ronnebaum" initials="BR" userId="S::bronnebaum@firstinspires.org::fb92ce5b-ceb5-4b65-84a7-93c9aa8179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33C"/>
    <a:srgbClr val="3165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AD759-F257-55E6-6472-7004502E47A2}" v="5" dt="2025-07-31T12:25:11.765"/>
    <p1510:client id="{6A2DAD0F-993F-9556-A6D9-0C222E710EA5}" v="5" dt="2025-07-29T15:28:33.936"/>
    <p1510:client id="{AAF3BA29-CCD2-8302-43CC-5DBE6A696366}" v="90" dt="2025-07-29T12:29:05.780"/>
    <p1510:client id="{BB269049-08D6-950A-AD5D-EB0ECA11DFFA}" v="9" dt="2025-07-30T15:08:37.472"/>
    <p1510:client id="{FF57CA9A-7560-B4AB-2C1C-7A25138F2023}" v="530" dt="2025-07-29T13:00:12.656"/>
    <p1510:client id="{FFF0205C-D168-1443-495B-6B791BD6C0A4}" v="1" dt="2025-07-29T13:05:28.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tableStyles" Target="tableStyles.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heme" Target="theme/theme1.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viewProps" Target="viewProps.xml" Id="rId32" /><Relationship Type="http://schemas.microsoft.com/office/2018/10/relationships/authors" Target="authors.xml" Id="rId37"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microsoft.com/office/2015/10/relationships/revisionInfo" Target="revisionInfo.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presProps" Target="presProp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notesMaster" Target="notesMasters/notesMaster1.xml" Id="rId30" /><Relationship Type="http://schemas.openxmlformats.org/officeDocument/2006/relationships/slide" Target="slides/slide4.xml" Id="rId8" /><Relationship Type="http://schemas.openxmlformats.org/officeDocument/2006/relationships/customXml" Target="../customXml/item3.xml" Id="rId3"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EBF98-CA0D-534C-A20C-64AD7B4C8B50}"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71015-C9A7-E442-A272-92807C04718A}" type="slidenum">
              <a:rPr lang="en-US" smtClean="0"/>
              <a:t>‹#›</a:t>
            </a:fld>
            <a:endParaRPr lang="en-US"/>
          </a:p>
        </p:txBody>
      </p:sp>
    </p:spTree>
    <p:extLst>
      <p:ext uri="{BB962C8B-B14F-4D97-AF65-F5344CB8AC3E}">
        <p14:creationId xmlns:p14="http://schemas.microsoft.com/office/powerpoint/2010/main" val="255330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3E671015-C9A7-E442-A272-92807C04718A}" type="slidenum">
              <a:rPr lang="en-US" smtClean="0"/>
              <a:t>2</a:t>
            </a:fld>
            <a:endParaRPr lang="en-US"/>
          </a:p>
        </p:txBody>
      </p:sp>
    </p:spTree>
    <p:extLst>
      <p:ext uri="{BB962C8B-B14F-4D97-AF65-F5344CB8AC3E}">
        <p14:creationId xmlns:p14="http://schemas.microsoft.com/office/powerpoint/2010/main" val="258540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671015-C9A7-E442-A272-92807C04718A}" type="slidenum">
              <a:rPr lang="en-US" smtClean="0"/>
              <a:t>3</a:t>
            </a:fld>
            <a:endParaRPr lang="en-US"/>
          </a:p>
        </p:txBody>
      </p:sp>
    </p:spTree>
    <p:extLst>
      <p:ext uri="{BB962C8B-B14F-4D97-AF65-F5344CB8AC3E}">
        <p14:creationId xmlns:p14="http://schemas.microsoft.com/office/powerpoint/2010/main" val="367124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agenda follows the official </a:t>
            </a:r>
            <a:r>
              <a:rPr lang="en-US" i="1"/>
              <a:t>FIRST </a:t>
            </a:r>
            <a:r>
              <a:rPr lang="en-US" i="0"/>
              <a:t>LEGO League Challenge ‘Judge Training Script’ order. Judge Advisors should update the slides to reflect details that are specific to a region or event.</a:t>
            </a:r>
            <a:endParaRPr lang="en-US"/>
          </a:p>
        </p:txBody>
      </p:sp>
      <p:sp>
        <p:nvSpPr>
          <p:cNvPr id="4" name="Slide Number Placeholder 3"/>
          <p:cNvSpPr>
            <a:spLocks noGrp="1"/>
          </p:cNvSpPr>
          <p:nvPr>
            <p:ph type="sldNum" sz="quarter" idx="5"/>
          </p:nvPr>
        </p:nvSpPr>
        <p:spPr/>
        <p:txBody>
          <a:bodyPr/>
          <a:lstStyle/>
          <a:p>
            <a:fld id="{3E671015-C9A7-E442-A272-92807C04718A}" type="slidenum">
              <a:rPr lang="en-US" smtClean="0"/>
              <a:t>4</a:t>
            </a:fld>
            <a:endParaRPr lang="en-US"/>
          </a:p>
        </p:txBody>
      </p:sp>
    </p:spTree>
    <p:extLst>
      <p:ext uri="{BB962C8B-B14F-4D97-AF65-F5344CB8AC3E}">
        <p14:creationId xmlns:p14="http://schemas.microsoft.com/office/powerpoint/2010/main" val="2204213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13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1" cy="3336174"/>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685184" y="3518169"/>
            <a:ext cx="2822712" cy="381646"/>
          </a:xfrm>
          <a:prstGeom prst="rect">
            <a:avLst/>
          </a:prstGeom>
        </p:spPr>
        <p:txBody>
          <a:bodyPr>
            <a:noAutofit/>
          </a:bodyPr>
          <a:lstStyle>
            <a:lvl1pPr marL="0" indent="0" algn="r">
              <a:buNone/>
              <a:defRPr sz="1400">
                <a:latin typeface="Roboto" panose="02000000000000000000" pitchFamily="2" charset="0"/>
                <a:ea typeface="Roboto" panose="02000000000000000000" pitchFamily="2" charset="0"/>
                <a:cs typeface="Helvetica Neue" panose="0200050300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36104" y="3518169"/>
            <a:ext cx="4744279" cy="446896"/>
          </a:xfrm>
          <a:prstGeom prst="rect">
            <a:avLst/>
          </a:prstGeom>
        </p:spPr>
        <p:txBody>
          <a:bodyPr anchor="t">
            <a:normAutofit/>
          </a:bodyPr>
          <a:lstStyle>
            <a:lvl1pPr algn="l">
              <a:defRPr sz="1800">
                <a:solidFill>
                  <a:schemeClr val="tx1"/>
                </a:solidFill>
              </a:defRPr>
            </a:lvl1pPr>
          </a:lstStyle>
          <a:p>
            <a:r>
              <a:rPr lang="en-US"/>
              <a:t>Click to edit Master title style</a:t>
            </a:r>
          </a:p>
        </p:txBody>
      </p:sp>
      <p:cxnSp>
        <p:nvCxnSpPr>
          <p:cNvPr id="5" name="Straight Connector 4"/>
          <p:cNvCxnSpPr>
            <a:cxnSpLocks/>
          </p:cNvCxnSpPr>
          <p:nvPr userDrawn="1"/>
        </p:nvCxnSpPr>
        <p:spPr>
          <a:xfrm>
            <a:off x="0" y="3347405"/>
            <a:ext cx="9144000"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294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44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78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624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26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6"/>
            <a:ext cx="8289235" cy="29734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68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412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4"/>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244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Picture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elcom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952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5"/>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37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Picture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71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918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55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611" y="1011929"/>
            <a:ext cx="8460777" cy="654325"/>
          </a:xfrm>
          <a:prstGeom prst="rect">
            <a:avLst/>
          </a:prstGeom>
        </p:spPr>
        <p:txBody>
          <a:bodyPr anchor="t" anchorCtr="0">
            <a:noAutofit/>
          </a:bodyPr>
          <a:lstStyle>
            <a:lvl1pPr algn="ctr">
              <a:lnSpc>
                <a:spcPct val="90000"/>
              </a:lnSpc>
              <a:defRPr sz="3600" spc="-80" baseline="0">
                <a:solidFill>
                  <a:schemeClr val="bg1"/>
                </a:solidFill>
              </a:defRPr>
            </a:lvl1pPr>
          </a:lstStyle>
          <a:p>
            <a:r>
              <a:rPr lang="en-US"/>
              <a:t>Conference Session Title</a:t>
            </a:r>
          </a:p>
        </p:txBody>
      </p:sp>
      <p:sp>
        <p:nvSpPr>
          <p:cNvPr id="3" name="Subtitle 2"/>
          <p:cNvSpPr>
            <a:spLocks noGrp="1"/>
          </p:cNvSpPr>
          <p:nvPr>
            <p:ph type="subTitle" idx="1" hasCustomPrompt="1"/>
          </p:nvPr>
        </p:nvSpPr>
        <p:spPr>
          <a:xfrm>
            <a:off x="344558" y="2024683"/>
            <a:ext cx="8460776" cy="360367"/>
          </a:xfrm>
          <a:prstGeom prst="rect">
            <a:avLst/>
          </a:prstGeom>
        </p:spPr>
        <p:txBody>
          <a:bodyPr lIns="0" tIns="0" rIns="0" bIns="0">
            <a:normAutofit/>
          </a:bodyPr>
          <a:lstStyle>
            <a:lvl1pPr marL="0" indent="0" algn="ctr">
              <a:buNone/>
              <a:defRPr sz="22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5689" y="4651334"/>
            <a:ext cx="3496493" cy="199800"/>
          </a:xfrm>
          <a:prstGeom prst="rect">
            <a:avLst/>
          </a:prstGeom>
        </p:spPr>
        <p:txBody>
          <a:bodyPr lIns="0" tIns="0" rIns="0" bIns="0">
            <a:normAutofit/>
          </a:bodyPr>
          <a:lstStyle>
            <a:lvl1pPr marL="0" indent="0" algn="ctr">
              <a:buNone/>
              <a:defRPr sz="15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42247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97538" y="330543"/>
            <a:ext cx="3222507" cy="220576"/>
          </a:xfrm>
          <a:prstGeom prst="rect">
            <a:avLst/>
          </a:prstGeom>
        </p:spPr>
        <p:txBody>
          <a:bodyPr lIns="0" tIns="0" rIns="0" bIns="0">
            <a:normAutofit/>
          </a:bodyPr>
          <a:lstStyle>
            <a:lvl1pPr marL="0" indent="0" algn="ctr">
              <a:buNone/>
              <a:defRPr sz="1500"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26880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4139" y="1055377"/>
            <a:ext cx="4491612" cy="1140478"/>
          </a:xfrm>
          <a:prstGeom prst="rect">
            <a:avLst/>
          </a:prstGeom>
        </p:spPr>
        <p:txBody>
          <a:bodyPr anchor="t" anchorCtr="0">
            <a:noAutofit/>
          </a:bodyPr>
          <a:lstStyle>
            <a:lvl1pPr>
              <a:lnSpc>
                <a:spcPct val="90000"/>
              </a:lnSpc>
              <a:defRPr sz="3600" spc="-8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134140" y="2874655"/>
            <a:ext cx="4491612" cy="1140477"/>
          </a:xfrm>
          <a:prstGeom prst="rect">
            <a:avLst/>
          </a:prstGeom>
        </p:spPr>
        <p:txBody>
          <a:bodyPr lIns="0" tIns="0" rIns="0" bIns="0"/>
          <a:lstStyle>
            <a:lvl1pPr marL="0" indent="0" algn="l">
              <a:buNone/>
              <a:defRPr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836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67435"/>
            <a:ext cx="8289235" cy="2936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FEF8937E-7FDF-C44A-8A36-A5D313022C70}"/>
              </a:ext>
            </a:extLst>
          </p:cNvPr>
          <p:cNvSpPr>
            <a:spLocks noGrp="1"/>
          </p:cNvSpPr>
          <p:nvPr>
            <p:ph idx="1"/>
          </p:nvPr>
        </p:nvSpPr>
        <p:spPr>
          <a:xfrm>
            <a:off x="3575050" y="1667434"/>
            <a:ext cx="5111750" cy="2937647"/>
          </a:xfrm>
          <a:prstGeom prst="rect">
            <a:avLst/>
          </a:prstGeom>
        </p:spPr>
        <p:txBody>
          <a:bodyPr/>
          <a:lstStyle>
            <a:lvl1pPr>
              <a:defRPr sz="2000">
                <a:latin typeface="Roboto" panose="02000000000000000000" pitchFamily="2" charset="0"/>
                <a:ea typeface="Roboto" panose="02000000000000000000" pitchFamily="2" charset="0"/>
                <a:cs typeface="Helvetica Neue" panose="02000503000000020004" pitchFamily="2" charset="0"/>
              </a:defRPr>
            </a:lvl1pPr>
            <a:lvl2pPr>
              <a:defRPr sz="2000">
                <a:latin typeface="Roboto" panose="02000000000000000000" pitchFamily="2" charset="0"/>
                <a:ea typeface="Roboto" panose="02000000000000000000" pitchFamily="2" charset="0"/>
                <a:cs typeface="Helvetica Neue" panose="02000503000000020004" pitchFamily="2" charset="0"/>
              </a:defRPr>
            </a:lvl2pPr>
            <a:lvl3pPr>
              <a:defRPr sz="1800">
                <a:latin typeface="Roboto" panose="02000000000000000000" pitchFamily="2" charset="0"/>
                <a:ea typeface="Roboto" panose="02000000000000000000" pitchFamily="2" charset="0"/>
                <a:cs typeface="Helvetica Neue" panose="02000503000000020004" pitchFamily="2" charset="0"/>
              </a:defRPr>
            </a:lvl3pPr>
            <a:lvl4pPr>
              <a:defRPr sz="1600">
                <a:latin typeface="Roboto" panose="02000000000000000000" pitchFamily="2" charset="0"/>
                <a:ea typeface="Roboto" panose="02000000000000000000" pitchFamily="2" charset="0"/>
                <a:cs typeface="Helvetica Neue" panose="02000503000000020004" pitchFamily="2" charset="0"/>
              </a:defRPr>
            </a:lvl4pPr>
            <a:lvl5pPr>
              <a:defRPr sz="1400">
                <a:latin typeface="Roboto" panose="02000000000000000000" pitchFamily="2" charset="0"/>
                <a:ea typeface="Roboto" panose="02000000000000000000" pitchFamily="2" charset="0"/>
                <a:cs typeface="Helvetica Neue" panose="02000503000000020004"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E4F49F02-EF0A-1541-AE9A-C0D9F3AE3AAA}"/>
              </a:ext>
            </a:extLst>
          </p:cNvPr>
          <p:cNvSpPr>
            <a:spLocks noGrp="1"/>
          </p:cNvSpPr>
          <p:nvPr>
            <p:ph type="body" sz="half" idx="2"/>
          </p:nvPr>
        </p:nvSpPr>
        <p:spPr>
          <a:xfrm>
            <a:off x="457201" y="1667434"/>
            <a:ext cx="2922103" cy="2937647"/>
          </a:xfrm>
          <a:prstGeom prst="rect">
            <a:avLst/>
          </a:prstGeo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596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A2E7-7AC0-7C42-BA19-C28C5C917E93}"/>
              </a:ext>
            </a:extLst>
          </p:cNvPr>
          <p:cNvSpPr>
            <a:spLocks noGrp="1"/>
          </p:cNvSpPr>
          <p:nvPr>
            <p:ph type="title"/>
          </p:nvPr>
        </p:nvSpPr>
        <p:spPr>
          <a:xfrm>
            <a:off x="2084294" y="598595"/>
            <a:ext cx="6754904" cy="675863"/>
          </a:xfrm>
        </p:spPr>
        <p:txBody>
          <a:bodyPr/>
          <a:lstStyle/>
          <a:p>
            <a:r>
              <a:rPr lang="en-US"/>
              <a:t>Click to edit Master title style</a:t>
            </a:r>
          </a:p>
        </p:txBody>
      </p:sp>
    </p:spTree>
    <p:extLst>
      <p:ext uri="{BB962C8B-B14F-4D97-AF65-F5344CB8AC3E}">
        <p14:creationId xmlns:p14="http://schemas.microsoft.com/office/powerpoint/2010/main" val="341554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0196" y="598595"/>
            <a:ext cx="6119002" cy="675863"/>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2720196" y="1799293"/>
            <a:ext cx="6119002" cy="255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24" r:id="rId1"/>
    <p:sldLayoutId id="2147483950" r:id="rId2"/>
    <p:sldLayoutId id="2147483913" r:id="rId3"/>
    <p:sldLayoutId id="2147483948" r:id="rId4"/>
    <p:sldLayoutId id="2147483949" r:id="rId5"/>
    <p:sldLayoutId id="2147483925" r:id="rId6"/>
    <p:sldLayoutId id="2147483914" r:id="rId7"/>
    <p:sldLayoutId id="2147483945" r:id="rId8"/>
    <p:sldLayoutId id="2147483936" r:id="rId9"/>
    <p:sldLayoutId id="2147483921" r:id="rId10"/>
    <p:sldLayoutId id="2147483934" r:id="rId11"/>
    <p:sldLayoutId id="2147483946" r:id="rId12"/>
    <p:sldLayoutId id="2147483947"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51" r:id="rId22"/>
    <p:sldLayoutId id="2147483952" r:id="rId23"/>
  </p:sldLayoutIdLst>
  <p:hf sldNum="0" hdr="0" ftr="0" dt="0"/>
  <p:txStyles>
    <p:titleStyle>
      <a:lvl1pPr algn="l" defTabSz="914400" rtl="0" eaLnBrk="1" latinLnBrk="0" hangingPunct="1">
        <a:spcBef>
          <a:spcPct val="0"/>
        </a:spcBef>
        <a:buNone/>
        <a:defRPr sz="2400" b="1" i="0" kern="120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p:titleStyle>
    <p:bodyStyle>
      <a:lvl1pPr marL="0" indent="0" algn="l" defTabSz="914400" rtl="0" eaLnBrk="1" latinLnBrk="0" hangingPunct="1">
        <a:spcBef>
          <a:spcPct val="20000"/>
        </a:spcBef>
        <a:spcAft>
          <a:spcPts val="600"/>
        </a:spcAft>
        <a:buFont typeface="Arial" pitchFamily="34" charset="0"/>
        <a:buNone/>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182880" algn="l" defTabSz="914400" rtl="0" eaLnBrk="1" latinLnBrk="0" hangingPunct="1">
        <a:spcBef>
          <a:spcPct val="20000"/>
        </a:spcBef>
        <a:buClr>
          <a:schemeClr val="tx1"/>
        </a:buClr>
        <a:buFont typeface="Arial" pitchFamily="34" charset="0"/>
        <a:buChar char="•"/>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lgn="l" defTabSz="914400" rtl="0" eaLnBrk="1" latinLnBrk="0" hangingPunct="1">
        <a:spcBef>
          <a:spcPct val="20000"/>
        </a:spcBef>
        <a:buClr>
          <a:schemeClr val="tx1"/>
        </a:buClr>
        <a:buFont typeface="Arial" pitchFamily="34" charset="0"/>
        <a:buChar char="•"/>
        <a:defRPr sz="18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defTabSz="914400" rtl="0" eaLnBrk="1" latinLnBrk="0" hangingPunct="1">
        <a:spcBef>
          <a:spcPct val="20000"/>
        </a:spcBef>
        <a:buClr>
          <a:schemeClr val="tx1"/>
        </a:buClr>
        <a:buFont typeface="Arial" pitchFamily="34" charset="0"/>
        <a:buChar char="•"/>
        <a:defRPr sz="16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defTabSz="914400" rtl="0" eaLnBrk="1" latinLnBrk="0" hangingPunct="1">
        <a:spcBef>
          <a:spcPct val="20000"/>
        </a:spcBef>
        <a:buClr>
          <a:schemeClr val="tx1"/>
        </a:buClr>
        <a:buFont typeface="Arial" pitchFamily="34" charset="0"/>
        <a:buChar char="•"/>
        <a:defRPr sz="1400" b="0" i="0" kern="1200" baseline="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playlist?list=PLpaPRqT711tjufIPOW-6glRxR3ltmEINb"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firstinspires.org/resource-library/fll/challenge/volunteer-resources"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7.xml"/><Relationship Id="rId1" Type="http://schemas.openxmlformats.org/officeDocument/2006/relationships/video" Target="https://www.youtube.com/embed/m3AwgIMWA9s?feature=oembed" TargetMode="External"/><Relationship Id="rId4" Type="http://schemas.openxmlformats.org/officeDocument/2006/relationships/hyperlink" Target="https://www.youtube.com/watch?v=m3AwgIMWA9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24A7-9165-EC47-8FB3-E92FCDCB048E}"/>
              </a:ext>
            </a:extLst>
          </p:cNvPr>
          <p:cNvSpPr>
            <a:spLocks noGrp="1" noChangeAspect="1"/>
          </p:cNvSpPr>
          <p:nvPr>
            <p:ph type="ctrTitle"/>
          </p:nvPr>
        </p:nvSpPr>
        <p:spPr>
          <a:xfrm>
            <a:off x="3134139" y="828667"/>
            <a:ext cx="4491612" cy="584497"/>
          </a:xfrm>
        </p:spPr>
        <p:txBody>
          <a:bodyPr/>
          <a:lstStyle/>
          <a:p>
            <a:r>
              <a:rPr lang="en-US"/>
              <a:t>DISCLAIMER</a:t>
            </a:r>
          </a:p>
        </p:txBody>
      </p:sp>
      <p:sp>
        <p:nvSpPr>
          <p:cNvPr id="3" name="Subtitle 2">
            <a:extLst>
              <a:ext uri="{FF2B5EF4-FFF2-40B4-BE49-F238E27FC236}">
                <a16:creationId xmlns:a16="http://schemas.microsoft.com/office/drawing/2014/main" id="{4EC2F35D-C46C-944D-860D-64AFC92E1A13}"/>
              </a:ext>
            </a:extLst>
          </p:cNvPr>
          <p:cNvSpPr>
            <a:spLocks noGrp="1" noChangeAspect="1"/>
          </p:cNvSpPr>
          <p:nvPr>
            <p:ph type="subTitle" idx="1"/>
          </p:nvPr>
        </p:nvSpPr>
        <p:spPr>
          <a:xfrm>
            <a:off x="3134139" y="1760561"/>
            <a:ext cx="5518653" cy="2992580"/>
          </a:xfrm>
        </p:spPr>
        <p:txBody>
          <a:bodyPr vert="horz" lIns="0" tIns="0" rIns="0" bIns="0" rtlCol="0" anchor="t">
            <a:noAutofit/>
          </a:bodyPr>
          <a:lstStyle/>
          <a:p>
            <a:r>
              <a:rPr lang="en-US">
                <a:latin typeface="Roboto"/>
                <a:ea typeface="Roboto"/>
              </a:rPr>
              <a:t>This presentation is designed for judge training and follows the format of the </a:t>
            </a:r>
            <a:r>
              <a:rPr lang="en-US" i="1">
                <a:latin typeface="Roboto"/>
                <a:ea typeface="Roboto"/>
              </a:rPr>
              <a:t>Judge Training Script</a:t>
            </a:r>
            <a:r>
              <a:rPr lang="en-US">
                <a:latin typeface="Roboto"/>
                <a:ea typeface="Roboto"/>
              </a:rPr>
              <a:t>. Judge Advisors should review the slides before presenting and update information about your event to address the needs of your volunteers.</a:t>
            </a:r>
          </a:p>
          <a:p>
            <a:endParaRPr lang="en-US"/>
          </a:p>
          <a:p>
            <a:r>
              <a:rPr lang="en-US" sz="1600">
                <a:solidFill>
                  <a:srgbClr val="FF0000"/>
                </a:solidFill>
                <a:highlight>
                  <a:srgbClr val="FFFF00"/>
                </a:highlight>
                <a:latin typeface="Roboto"/>
                <a:ea typeface="Roboto"/>
              </a:rPr>
              <a:t>Highlighted content should be updated by the Judge Advisor.​</a:t>
            </a:r>
          </a:p>
          <a:p>
            <a:endParaRPr lang="en-US"/>
          </a:p>
        </p:txBody>
      </p:sp>
    </p:spTree>
    <p:extLst>
      <p:ext uri="{BB962C8B-B14F-4D97-AF65-F5344CB8AC3E}">
        <p14:creationId xmlns:p14="http://schemas.microsoft.com/office/powerpoint/2010/main" val="353677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8EE7-B03F-C4BE-B372-94C1DF844C77}"/>
              </a:ext>
            </a:extLst>
          </p:cNvPr>
          <p:cNvSpPr>
            <a:spLocks noGrp="1"/>
          </p:cNvSpPr>
          <p:nvPr>
            <p:ph type="title"/>
          </p:nvPr>
        </p:nvSpPr>
        <p:spPr/>
        <p:txBody>
          <a:bodyPr/>
          <a:lstStyle/>
          <a:p>
            <a:r>
              <a:rPr lang="en-US" i="1"/>
              <a:t>FIRST</a:t>
            </a:r>
            <a:r>
              <a:rPr lang="en-US" baseline="30000"/>
              <a:t>®</a:t>
            </a:r>
            <a:r>
              <a:rPr lang="en-US"/>
              <a:t> Core Values</a:t>
            </a:r>
          </a:p>
        </p:txBody>
      </p:sp>
      <p:grpSp>
        <p:nvGrpSpPr>
          <p:cNvPr id="6" name="Group 5">
            <a:extLst>
              <a:ext uri="{FF2B5EF4-FFF2-40B4-BE49-F238E27FC236}">
                <a16:creationId xmlns:a16="http://schemas.microsoft.com/office/drawing/2014/main" id="{EB9FD380-9E47-FFEB-6A6D-A67635878AAD}"/>
              </a:ext>
            </a:extLst>
          </p:cNvPr>
          <p:cNvGrpSpPr/>
          <p:nvPr/>
        </p:nvGrpSpPr>
        <p:grpSpPr>
          <a:xfrm>
            <a:off x="567199" y="1619986"/>
            <a:ext cx="8069233" cy="1049656"/>
            <a:chOff x="667727" y="1606865"/>
            <a:chExt cx="8069233" cy="1049656"/>
          </a:xfrm>
        </p:grpSpPr>
        <p:pic>
          <p:nvPicPr>
            <p:cNvPr id="5" name="Picture 4" descr="A purple square with a magnifying glass and a gear&#10;&#10;AI-generated content may be incorrect.">
              <a:extLst>
                <a:ext uri="{FF2B5EF4-FFF2-40B4-BE49-F238E27FC236}">
                  <a16:creationId xmlns:a16="http://schemas.microsoft.com/office/drawing/2014/main" id="{CCCC56BE-5024-72DE-2228-1F7FC60F5C3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14877" y="1619986"/>
              <a:ext cx="1036535" cy="1036535"/>
            </a:xfrm>
            <a:prstGeom prst="rect">
              <a:avLst/>
            </a:prstGeom>
          </p:spPr>
        </p:pic>
        <p:pic>
          <p:nvPicPr>
            <p:cNvPr id="7" name="Picture 6" descr="A green square with white outline of a face with a mask&#10;&#10;AI-generated content may be incorrect.">
              <a:extLst>
                <a:ext uri="{FF2B5EF4-FFF2-40B4-BE49-F238E27FC236}">
                  <a16:creationId xmlns:a16="http://schemas.microsoft.com/office/drawing/2014/main" id="{6F7945DD-7696-B55D-E5E8-AF961A4DD4B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00425" y="1606865"/>
              <a:ext cx="1036535" cy="1036535"/>
            </a:xfrm>
            <a:prstGeom prst="rect">
              <a:avLst/>
            </a:prstGeom>
          </p:spPr>
        </p:pic>
        <p:pic>
          <p:nvPicPr>
            <p:cNvPr id="9" name="Picture 8" descr="A green square with arrows and lightning bolt&#10;&#10;AI-generated content may be incorrect.">
              <a:extLst>
                <a:ext uri="{FF2B5EF4-FFF2-40B4-BE49-F238E27FC236}">
                  <a16:creationId xmlns:a16="http://schemas.microsoft.com/office/drawing/2014/main" id="{2734C4D2-D228-9E7C-2EBB-FF773DE249F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25415" y="1619986"/>
              <a:ext cx="1036535" cy="1036535"/>
            </a:xfrm>
            <a:prstGeom prst="rect">
              <a:avLst/>
            </a:prstGeom>
          </p:spPr>
        </p:pic>
        <p:pic>
          <p:nvPicPr>
            <p:cNvPr id="11" name="Picture 10" descr="A purple square with white hands&#10;&#10;AI-generated content may be incorrect.">
              <a:extLst>
                <a:ext uri="{FF2B5EF4-FFF2-40B4-BE49-F238E27FC236}">
                  <a16:creationId xmlns:a16="http://schemas.microsoft.com/office/drawing/2014/main" id="{0150A634-C6BB-098A-3E55-611F5F24E55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21501" y="1606865"/>
              <a:ext cx="1036535" cy="1036535"/>
            </a:xfrm>
            <a:prstGeom prst="rect">
              <a:avLst/>
            </a:prstGeom>
          </p:spPr>
        </p:pic>
        <p:pic>
          <p:nvPicPr>
            <p:cNvPr id="13" name="Picture 12" descr="A red square with a light bulb and text&#10;&#10;AI-generated content may be incorrect.">
              <a:extLst>
                <a:ext uri="{FF2B5EF4-FFF2-40B4-BE49-F238E27FC236}">
                  <a16:creationId xmlns:a16="http://schemas.microsoft.com/office/drawing/2014/main" id="{EC51A2D4-5388-D34E-32BD-7F213D31E0A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29330" y="1606865"/>
              <a:ext cx="1036535" cy="1036535"/>
            </a:xfrm>
            <a:prstGeom prst="rect">
              <a:avLst/>
            </a:prstGeom>
          </p:spPr>
        </p:pic>
        <p:pic>
          <p:nvPicPr>
            <p:cNvPr id="15" name="Picture 14" descr="A red square with white hands and a circuit board&#10;&#10;AI-generated content may be incorrect.">
              <a:extLst>
                <a:ext uri="{FF2B5EF4-FFF2-40B4-BE49-F238E27FC236}">
                  <a16:creationId xmlns:a16="http://schemas.microsoft.com/office/drawing/2014/main" id="{10A79D94-617D-E33E-1677-1CE37734B3E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67727" y="1619986"/>
              <a:ext cx="1036535" cy="1036535"/>
            </a:xfrm>
            <a:prstGeom prst="rect">
              <a:avLst/>
            </a:prstGeom>
          </p:spPr>
        </p:pic>
      </p:grpSp>
    </p:spTree>
    <p:extLst>
      <p:ext uri="{BB962C8B-B14F-4D97-AF65-F5344CB8AC3E}">
        <p14:creationId xmlns:p14="http://schemas.microsoft.com/office/powerpoint/2010/main" val="397779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AC580-2C20-2224-51EE-1CBBF5E073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62D8DD-D9B9-282A-1C4A-FC254EFE4761}"/>
              </a:ext>
            </a:extLst>
          </p:cNvPr>
          <p:cNvSpPr>
            <a:spLocks noGrp="1"/>
          </p:cNvSpPr>
          <p:nvPr>
            <p:ph type="title"/>
          </p:nvPr>
        </p:nvSpPr>
        <p:spPr/>
        <p:txBody>
          <a:bodyPr/>
          <a:lstStyle/>
          <a:p>
            <a:r>
              <a:rPr lang="en-US"/>
              <a:t>Innovation Project</a:t>
            </a:r>
          </a:p>
        </p:txBody>
      </p:sp>
      <p:sp>
        <p:nvSpPr>
          <p:cNvPr id="2" name="Text Placeholder 4">
            <a:extLst>
              <a:ext uri="{FF2B5EF4-FFF2-40B4-BE49-F238E27FC236}">
                <a16:creationId xmlns:a16="http://schemas.microsoft.com/office/drawing/2014/main" id="{864FD04F-1897-2848-FFC2-ADEAC790311F}"/>
              </a:ext>
            </a:extLst>
          </p:cNvPr>
          <p:cNvSpPr txBox="1">
            <a:spLocks/>
          </p:cNvSpPr>
          <p:nvPr/>
        </p:nvSpPr>
        <p:spPr>
          <a:xfrm>
            <a:off x="457199" y="1010462"/>
            <a:ext cx="2684798" cy="3509963"/>
          </a:xfrm>
          <a:prstGeom prst="rect">
            <a:avLst/>
          </a:prstGeom>
        </p:spPr>
        <p:txBody>
          <a:bodyPr vert="horz" lIns="0" tIns="0" rIns="0" bIns="0" rtlCol="0" anchor="t">
            <a:noAutofit/>
          </a:bodyPr>
          <a:lstStyle>
            <a:lvl1pPr marL="0" indent="0" algn="l" defTabSz="914400" rtl="0" eaLnBrk="1" latinLnBrk="0" hangingPunct="1">
              <a:spcBef>
                <a:spcPct val="20000"/>
              </a:spcBef>
              <a:spcAft>
                <a:spcPts val="600"/>
              </a:spcAft>
              <a:buFont typeface="Arial" pitchFamily="34" charset="0"/>
              <a:buNone/>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182880" algn="l" defTabSz="914400" rtl="0" eaLnBrk="1" latinLnBrk="0" hangingPunct="1">
              <a:spcBef>
                <a:spcPct val="20000"/>
              </a:spcBef>
              <a:buClr>
                <a:schemeClr val="tx1"/>
              </a:buClr>
              <a:buFont typeface="Arial" pitchFamily="34" charset="0"/>
              <a:buChar char="•"/>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lgn="l" defTabSz="914400" rtl="0" eaLnBrk="1" latinLnBrk="0" hangingPunct="1">
              <a:spcBef>
                <a:spcPct val="20000"/>
              </a:spcBef>
              <a:buClr>
                <a:schemeClr val="tx1"/>
              </a:buClr>
              <a:buFont typeface="Arial" pitchFamily="34" charset="0"/>
              <a:buChar char="•"/>
              <a:defRPr sz="18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defTabSz="914400" rtl="0" eaLnBrk="1" latinLnBrk="0" hangingPunct="1">
              <a:spcBef>
                <a:spcPct val="20000"/>
              </a:spcBef>
              <a:buClr>
                <a:schemeClr val="tx1"/>
              </a:buClr>
              <a:buFont typeface="Arial" pitchFamily="34" charset="0"/>
              <a:buChar char="•"/>
              <a:defRPr sz="16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defTabSz="914400" rtl="0" eaLnBrk="1" latinLnBrk="0" hangingPunct="1">
              <a:spcBef>
                <a:spcPct val="20000"/>
              </a:spcBef>
              <a:buClr>
                <a:schemeClr val="tx1"/>
              </a:buClr>
              <a:buFont typeface="Arial" pitchFamily="34" charset="0"/>
              <a:buChar char="•"/>
              <a:defRPr sz="1400" b="0" i="0" kern="1200" baseline="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a:latin typeface="Roboto"/>
              <a:ea typeface="Roboto"/>
              <a:cs typeface="Arial"/>
            </a:endParaRPr>
          </a:p>
          <a:p>
            <a:pPr algn="ctr"/>
            <a:r>
              <a:rPr lang="en-US" sz="2400">
                <a:latin typeface="Roboto"/>
                <a:ea typeface="Roboto"/>
                <a:cs typeface="Arial"/>
              </a:rPr>
              <a:t>...identify a problem faced by archaeologists and propose a solution that can help.</a:t>
            </a:r>
          </a:p>
          <a:p>
            <a:pPr algn="ctr"/>
            <a:endParaRPr lang="en-US" sz="2400">
              <a:latin typeface="Roboto"/>
              <a:ea typeface="Roboto"/>
              <a:cs typeface="Arial"/>
            </a:endParaRPr>
          </a:p>
          <a:p>
            <a:pPr algn="ctr"/>
            <a:endParaRPr lang="en-US" sz="2400"/>
          </a:p>
          <a:p>
            <a:endParaRPr lang="en-US"/>
          </a:p>
          <a:p>
            <a:endParaRPr lang="en-US"/>
          </a:p>
        </p:txBody>
      </p:sp>
      <p:pic>
        <p:nvPicPr>
          <p:cNvPr id="3" name="Picture 2">
            <a:extLst>
              <a:ext uri="{FF2B5EF4-FFF2-40B4-BE49-F238E27FC236}">
                <a16:creationId xmlns:a16="http://schemas.microsoft.com/office/drawing/2014/main" id="{2353C5F2-F902-7FE5-4A7C-0F54D0ADBA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40000">
            <a:off x="3819569" y="509654"/>
            <a:ext cx="2297605" cy="3093071"/>
          </a:xfrm>
          <a:prstGeom prst="rect">
            <a:avLst/>
          </a:prstGeom>
          <a:ln>
            <a:solidFill>
              <a:schemeClr val="tx1"/>
            </a:solidFill>
          </a:ln>
        </p:spPr>
      </p:pic>
      <p:pic>
        <p:nvPicPr>
          <p:cNvPr id="6" name="Picture 5" descr="A screenshot of a web page&#10;&#10;AI-generated content may be incorrect.">
            <a:extLst>
              <a:ext uri="{FF2B5EF4-FFF2-40B4-BE49-F238E27FC236}">
                <a16:creationId xmlns:a16="http://schemas.microsoft.com/office/drawing/2014/main" id="{EBDC3004-9345-8904-51AC-9800B0D57A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20000">
            <a:off x="6083951" y="527405"/>
            <a:ext cx="2298322" cy="3093070"/>
          </a:xfrm>
          <a:prstGeom prst="rect">
            <a:avLst/>
          </a:prstGeom>
          <a:ln>
            <a:solidFill>
              <a:schemeClr val="tx1"/>
            </a:solidFill>
          </a:ln>
        </p:spPr>
      </p:pic>
      <p:sp>
        <p:nvSpPr>
          <p:cNvPr id="7" name="TextBox 6">
            <a:extLst>
              <a:ext uri="{FF2B5EF4-FFF2-40B4-BE49-F238E27FC236}">
                <a16:creationId xmlns:a16="http://schemas.microsoft.com/office/drawing/2014/main" id="{C2DFCFEC-FCA2-7156-B71E-7A697EEC15AB}"/>
              </a:ext>
            </a:extLst>
          </p:cNvPr>
          <p:cNvSpPr txBox="1"/>
          <p:nvPr/>
        </p:nvSpPr>
        <p:spPr>
          <a:xfrm>
            <a:off x="4232578" y="3888362"/>
            <a:ext cx="3768601" cy="261610"/>
          </a:xfrm>
          <a:prstGeom prst="rect">
            <a:avLst/>
          </a:prstGeom>
          <a:noFill/>
        </p:spPr>
        <p:txBody>
          <a:bodyPr wrap="square" lIns="91440" tIns="45720" rIns="91440" bIns="45720" rtlCol="0" anchor="t">
            <a:spAutoFit/>
          </a:bodyPr>
          <a:lstStyle/>
          <a:p>
            <a:r>
              <a:rPr lang="en-US" sz="1100"/>
              <a:t>These pages are found in the </a:t>
            </a:r>
            <a:r>
              <a:rPr lang="en-US" sz="1100" i="1"/>
              <a:t>Engineering Notebook</a:t>
            </a:r>
            <a:endParaRPr lang="en-US" sz="1100"/>
          </a:p>
        </p:txBody>
      </p:sp>
    </p:spTree>
    <p:extLst>
      <p:ext uri="{BB962C8B-B14F-4D97-AF65-F5344CB8AC3E}">
        <p14:creationId xmlns:p14="http://schemas.microsoft.com/office/powerpoint/2010/main" val="230310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C805-4E0D-A1BE-7C1A-25E0CB107242}"/>
              </a:ext>
            </a:extLst>
          </p:cNvPr>
          <p:cNvSpPr>
            <a:spLocks noGrp="1"/>
          </p:cNvSpPr>
          <p:nvPr>
            <p:ph type="ctrTitle"/>
          </p:nvPr>
        </p:nvSpPr>
        <p:spPr/>
        <p:txBody>
          <a:bodyPr/>
          <a:lstStyle/>
          <a:p>
            <a:r>
              <a:rPr lang="en-US"/>
              <a:t>Event Information</a:t>
            </a:r>
          </a:p>
        </p:txBody>
      </p:sp>
      <p:sp>
        <p:nvSpPr>
          <p:cNvPr id="3" name="Subtitle 2">
            <a:extLst>
              <a:ext uri="{FF2B5EF4-FFF2-40B4-BE49-F238E27FC236}">
                <a16:creationId xmlns:a16="http://schemas.microsoft.com/office/drawing/2014/main" id="{EBC10F95-C88D-9513-4E47-45C90AB18040}"/>
              </a:ext>
            </a:extLst>
          </p:cNvPr>
          <p:cNvSpPr>
            <a:spLocks noGrp="1"/>
          </p:cNvSpPr>
          <p:nvPr>
            <p:ph type="subTitle" idx="1"/>
          </p:nvPr>
        </p:nvSpPr>
        <p:spPr>
          <a:xfrm>
            <a:off x="344558" y="2024683"/>
            <a:ext cx="8460776" cy="1587947"/>
          </a:xfrm>
        </p:spPr>
        <p:txBody>
          <a:bodyPr>
            <a:normAutofit/>
          </a:bodyPr>
          <a:lstStyle/>
          <a:p>
            <a:r>
              <a:rPr lang="en-US">
                <a:solidFill>
                  <a:srgbClr val="FF0000"/>
                </a:solidFill>
                <a:highlight>
                  <a:srgbClr val="FFFF00"/>
                </a:highlight>
              </a:rPr>
              <a:t>On the following slides, you may add event-specific information such as Judging Pod assignments, schedules and breaks, etc.</a:t>
            </a:r>
          </a:p>
          <a:p>
            <a:r>
              <a:rPr lang="en-US">
                <a:solidFill>
                  <a:srgbClr val="FF0000"/>
                </a:solidFill>
                <a:highlight>
                  <a:srgbClr val="FFFF00"/>
                </a:highlight>
              </a:rPr>
              <a:t>Edit or delete these slides if not used.</a:t>
            </a:r>
          </a:p>
        </p:txBody>
      </p:sp>
    </p:spTree>
    <p:extLst>
      <p:ext uri="{BB962C8B-B14F-4D97-AF65-F5344CB8AC3E}">
        <p14:creationId xmlns:p14="http://schemas.microsoft.com/office/powerpoint/2010/main" val="211097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FD37-BF66-1A60-58AA-22B4043A724F}"/>
              </a:ext>
            </a:extLst>
          </p:cNvPr>
          <p:cNvSpPr>
            <a:spLocks noGrp="1"/>
          </p:cNvSpPr>
          <p:nvPr>
            <p:ph type="title"/>
          </p:nvPr>
        </p:nvSpPr>
        <p:spPr/>
        <p:txBody>
          <a:bodyPr/>
          <a:lstStyle/>
          <a:p>
            <a:r>
              <a:rPr lang="en-US"/>
              <a:t>Judging Pod Assignments</a:t>
            </a:r>
          </a:p>
        </p:txBody>
      </p:sp>
      <p:graphicFrame>
        <p:nvGraphicFramePr>
          <p:cNvPr id="4" name="Content Placeholder 3">
            <a:extLst>
              <a:ext uri="{FF2B5EF4-FFF2-40B4-BE49-F238E27FC236}">
                <a16:creationId xmlns:a16="http://schemas.microsoft.com/office/drawing/2014/main" id="{F1DCE95B-840A-C7AF-F425-5FF337D74294}"/>
              </a:ext>
            </a:extLst>
          </p:cNvPr>
          <p:cNvGraphicFramePr>
            <a:graphicFrameLocks noGrp="1"/>
          </p:cNvGraphicFramePr>
          <p:nvPr>
            <p:ph idx="1"/>
            <p:extLst>
              <p:ext uri="{D42A27DB-BD31-4B8C-83A1-F6EECF244321}">
                <p14:modId xmlns:p14="http://schemas.microsoft.com/office/powerpoint/2010/main" val="1693334390"/>
              </p:ext>
            </p:extLst>
          </p:nvPr>
        </p:nvGraphicFramePr>
        <p:xfrm>
          <a:off x="457200" y="1143000"/>
          <a:ext cx="8183880" cy="1828800"/>
        </p:xfrm>
        <a:graphic>
          <a:graphicData uri="http://schemas.openxmlformats.org/drawingml/2006/table">
            <a:tbl>
              <a:tblPr firstRow="1" bandRow="1">
                <a:tableStyleId>{FABFCF23-3B69-468F-B69F-88F6DE6A72F2}</a:tableStyleId>
              </a:tblPr>
              <a:tblGrid>
                <a:gridCol w="2722908">
                  <a:extLst>
                    <a:ext uri="{9D8B030D-6E8A-4147-A177-3AD203B41FA5}">
                      <a16:colId xmlns:a16="http://schemas.microsoft.com/office/drawing/2014/main" val="423614286"/>
                    </a:ext>
                  </a:extLst>
                </a:gridCol>
                <a:gridCol w="5460972">
                  <a:extLst>
                    <a:ext uri="{9D8B030D-6E8A-4147-A177-3AD203B41FA5}">
                      <a16:colId xmlns:a16="http://schemas.microsoft.com/office/drawing/2014/main" val="779351862"/>
                    </a:ext>
                  </a:extLst>
                </a:gridCol>
              </a:tblGrid>
              <a:tr h="321564">
                <a:tc>
                  <a:txBody>
                    <a:bodyPr/>
                    <a:lstStyle/>
                    <a:p>
                      <a:r>
                        <a:rPr lang="en-US"/>
                        <a:t>Pod</a:t>
                      </a:r>
                    </a:p>
                  </a:txBody>
                  <a:tcPr/>
                </a:tc>
                <a:tc>
                  <a:txBody>
                    <a:bodyPr/>
                    <a:lstStyle/>
                    <a:p>
                      <a:r>
                        <a:rPr lang="en-US"/>
                        <a:t>Judges</a:t>
                      </a:r>
                    </a:p>
                  </a:txBody>
                  <a:tcPr/>
                </a:tc>
                <a:extLst>
                  <a:ext uri="{0D108BD9-81ED-4DB2-BD59-A6C34878D82A}">
                    <a16:rowId xmlns:a16="http://schemas.microsoft.com/office/drawing/2014/main" val="344528216"/>
                  </a:ext>
                </a:extLst>
              </a:tr>
              <a:tr h="321564">
                <a:tc>
                  <a:txBody>
                    <a:bodyPr/>
                    <a:lstStyle/>
                    <a:p>
                      <a:r>
                        <a:rPr lang="en-US">
                          <a:highlight>
                            <a:srgbClr val="FFFF00"/>
                          </a:highlight>
                        </a:rPr>
                        <a:t>#</a:t>
                      </a:r>
                    </a:p>
                  </a:txBody>
                  <a:tcPr/>
                </a:tc>
                <a:tc>
                  <a:txBody>
                    <a:bodyPr/>
                    <a:lstStyle/>
                    <a:p>
                      <a:r>
                        <a:rPr lang="en-US">
                          <a:highlight>
                            <a:srgbClr val="FFFF00"/>
                          </a:highlight>
                        </a:rPr>
                        <a:t>Name</a:t>
                      </a:r>
                    </a:p>
                  </a:txBody>
                  <a:tcPr/>
                </a:tc>
                <a:extLst>
                  <a:ext uri="{0D108BD9-81ED-4DB2-BD59-A6C34878D82A}">
                    <a16:rowId xmlns:a16="http://schemas.microsoft.com/office/drawing/2014/main" val="459158368"/>
                  </a:ext>
                </a:extLst>
              </a:tr>
              <a:tr h="321564">
                <a:tc>
                  <a:txBody>
                    <a:bodyPr/>
                    <a:lstStyle/>
                    <a:p>
                      <a:r>
                        <a:rPr lang="en-US">
                          <a:highlight>
                            <a:srgbClr val="FFFF00"/>
                          </a:highlight>
                        </a:rPr>
                        <a:t>#</a:t>
                      </a:r>
                    </a:p>
                  </a:txBody>
                  <a:tcPr/>
                </a:tc>
                <a:tc>
                  <a:txBody>
                    <a:bodyPr/>
                    <a:lstStyle/>
                    <a:p>
                      <a:r>
                        <a:rPr lang="en-US">
                          <a:highlight>
                            <a:srgbClr val="FFFF00"/>
                          </a:highlight>
                        </a:rPr>
                        <a:t>Name</a:t>
                      </a:r>
                    </a:p>
                  </a:txBody>
                  <a:tcPr/>
                </a:tc>
                <a:extLst>
                  <a:ext uri="{0D108BD9-81ED-4DB2-BD59-A6C34878D82A}">
                    <a16:rowId xmlns:a16="http://schemas.microsoft.com/office/drawing/2014/main" val="28776326"/>
                  </a:ext>
                </a:extLst>
              </a:tr>
              <a:tr h="321564">
                <a:tc>
                  <a:txBody>
                    <a:bodyPr/>
                    <a:lstStyle/>
                    <a:p>
                      <a:r>
                        <a:rPr lang="en-US">
                          <a:highlight>
                            <a:srgbClr val="FFFF00"/>
                          </a:highlight>
                        </a:rPr>
                        <a:t>#</a:t>
                      </a:r>
                    </a:p>
                  </a:txBody>
                  <a:tcPr/>
                </a:tc>
                <a:tc>
                  <a:txBody>
                    <a:bodyPr/>
                    <a:lstStyle/>
                    <a:p>
                      <a:r>
                        <a:rPr lang="en-US">
                          <a:highlight>
                            <a:srgbClr val="FFFF00"/>
                          </a:highlight>
                        </a:rPr>
                        <a:t>Name</a:t>
                      </a:r>
                    </a:p>
                  </a:txBody>
                  <a:tcPr/>
                </a:tc>
                <a:extLst>
                  <a:ext uri="{0D108BD9-81ED-4DB2-BD59-A6C34878D82A}">
                    <a16:rowId xmlns:a16="http://schemas.microsoft.com/office/drawing/2014/main" val="2243682434"/>
                  </a:ext>
                </a:extLst>
              </a:tr>
              <a:tr h="321564">
                <a:tc>
                  <a:txBody>
                    <a:bodyPr/>
                    <a:lstStyle/>
                    <a:p>
                      <a:r>
                        <a:rPr lang="en-US">
                          <a:highlight>
                            <a:srgbClr val="FFFF00"/>
                          </a:highlight>
                        </a:rPr>
                        <a:t>#</a:t>
                      </a:r>
                    </a:p>
                  </a:txBody>
                  <a:tcPr/>
                </a:tc>
                <a:tc>
                  <a:txBody>
                    <a:bodyPr/>
                    <a:lstStyle/>
                    <a:p>
                      <a:r>
                        <a:rPr lang="en-US">
                          <a:highlight>
                            <a:srgbClr val="FFFF00"/>
                          </a:highlight>
                        </a:rPr>
                        <a:t>Name</a:t>
                      </a:r>
                    </a:p>
                  </a:txBody>
                  <a:tcPr/>
                </a:tc>
                <a:extLst>
                  <a:ext uri="{0D108BD9-81ED-4DB2-BD59-A6C34878D82A}">
                    <a16:rowId xmlns:a16="http://schemas.microsoft.com/office/drawing/2014/main" val="1945131776"/>
                  </a:ext>
                </a:extLst>
              </a:tr>
            </a:tbl>
          </a:graphicData>
        </a:graphic>
      </p:graphicFrame>
    </p:spTree>
    <p:extLst>
      <p:ext uri="{BB962C8B-B14F-4D97-AF65-F5344CB8AC3E}">
        <p14:creationId xmlns:p14="http://schemas.microsoft.com/office/powerpoint/2010/main" val="142135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FE21-B9D3-029D-1DE5-32D9A13EC905}"/>
              </a:ext>
            </a:extLst>
          </p:cNvPr>
          <p:cNvSpPr>
            <a:spLocks noGrp="1"/>
          </p:cNvSpPr>
          <p:nvPr>
            <p:ph type="title"/>
          </p:nvPr>
        </p:nvSpPr>
        <p:spPr/>
        <p:txBody>
          <a:bodyPr/>
          <a:lstStyle/>
          <a:p>
            <a:r>
              <a:rPr lang="en-US"/>
              <a:t>Event Schedule</a:t>
            </a:r>
          </a:p>
        </p:txBody>
      </p:sp>
      <p:sp>
        <p:nvSpPr>
          <p:cNvPr id="3" name="Content Placeholder 2">
            <a:extLst>
              <a:ext uri="{FF2B5EF4-FFF2-40B4-BE49-F238E27FC236}">
                <a16:creationId xmlns:a16="http://schemas.microsoft.com/office/drawing/2014/main" id="{B895CB89-19A6-0623-6110-1626B3018D56}"/>
              </a:ext>
            </a:extLst>
          </p:cNvPr>
          <p:cNvSpPr>
            <a:spLocks noGrp="1"/>
          </p:cNvSpPr>
          <p:nvPr>
            <p:ph idx="1"/>
          </p:nvPr>
        </p:nvSpPr>
        <p:spPr/>
        <p:txBody>
          <a:bodyPr vert="horz" lIns="91440" tIns="45720" rIns="91440" bIns="45720" rtlCol="0" anchor="t">
            <a:normAutofit/>
          </a:bodyPr>
          <a:lstStyle/>
          <a:p>
            <a:r>
              <a:rPr lang="en-US" sz="1800">
                <a:highlight>
                  <a:srgbClr val="FFFF00"/>
                </a:highlight>
                <a:latin typeface="Roboto"/>
                <a:ea typeface="Roboto"/>
              </a:rPr>
              <a:t>Add event/judge schedule here</a:t>
            </a:r>
          </a:p>
        </p:txBody>
      </p:sp>
    </p:spTree>
    <p:extLst>
      <p:ext uri="{BB962C8B-B14F-4D97-AF65-F5344CB8AC3E}">
        <p14:creationId xmlns:p14="http://schemas.microsoft.com/office/powerpoint/2010/main" val="179659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1842-4F28-1E68-F2E0-800EC9063BB0}"/>
              </a:ext>
            </a:extLst>
          </p:cNvPr>
          <p:cNvSpPr>
            <a:spLocks noGrp="1"/>
          </p:cNvSpPr>
          <p:nvPr>
            <p:ph type="ctrTitle"/>
          </p:nvPr>
        </p:nvSpPr>
        <p:spPr/>
        <p:txBody>
          <a:bodyPr/>
          <a:lstStyle/>
          <a:p>
            <a:r>
              <a:rPr lang="en-US"/>
              <a:t>The Judging Session</a:t>
            </a:r>
          </a:p>
        </p:txBody>
      </p:sp>
      <p:sp>
        <p:nvSpPr>
          <p:cNvPr id="3" name="Subtitle 2">
            <a:extLst>
              <a:ext uri="{FF2B5EF4-FFF2-40B4-BE49-F238E27FC236}">
                <a16:creationId xmlns:a16="http://schemas.microsoft.com/office/drawing/2014/main" id="{D895E5BE-01AB-E2ED-3C6E-CAEA3696DBA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783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76A8C-04CB-67CA-DAAA-809082445C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29A4FF-6CE1-0454-0BB6-CEE4D8B0CA7A}"/>
              </a:ext>
            </a:extLst>
          </p:cNvPr>
          <p:cNvSpPr>
            <a:spLocks noGrp="1"/>
          </p:cNvSpPr>
          <p:nvPr>
            <p:ph type="title"/>
          </p:nvPr>
        </p:nvSpPr>
        <p:spPr/>
        <p:txBody>
          <a:bodyPr/>
          <a:lstStyle/>
          <a:p>
            <a:r>
              <a:rPr lang="en-US"/>
              <a:t>The Judging Session</a:t>
            </a:r>
          </a:p>
        </p:txBody>
      </p:sp>
      <p:sp>
        <p:nvSpPr>
          <p:cNvPr id="5" name="Content Placeholder 4">
            <a:extLst>
              <a:ext uri="{FF2B5EF4-FFF2-40B4-BE49-F238E27FC236}">
                <a16:creationId xmlns:a16="http://schemas.microsoft.com/office/drawing/2014/main" id="{D91F5482-26EF-F041-3990-197EB33786F3}"/>
              </a:ext>
            </a:extLst>
          </p:cNvPr>
          <p:cNvSpPr>
            <a:spLocks noGrp="1"/>
          </p:cNvSpPr>
          <p:nvPr>
            <p:ph idx="1"/>
          </p:nvPr>
        </p:nvSpPr>
        <p:spPr>
          <a:xfrm>
            <a:off x="457199" y="1143001"/>
            <a:ext cx="3824243" cy="3105656"/>
          </a:xfrm>
        </p:spPr>
        <p:txBody>
          <a:bodyPr vert="horz" lIns="91440" tIns="45720" rIns="91440" bIns="45720" rtlCol="0" anchor="t">
            <a:noAutofit/>
          </a:bodyPr>
          <a:lstStyle/>
          <a:p>
            <a:pPr marL="342900" indent="-342900">
              <a:buFont typeface="Arial" panose="020B0604020202020204" pitchFamily="34" charset="0"/>
              <a:buChar char="•"/>
            </a:pPr>
            <a:r>
              <a:rPr lang="en-US" sz="1600">
                <a:latin typeface="Roboto"/>
                <a:ea typeface="Roboto"/>
              </a:rPr>
              <a:t>Follow the flow that has been shared with the teams</a:t>
            </a:r>
          </a:p>
          <a:p>
            <a:pPr marL="342900" indent="-342900">
              <a:buFont typeface="Arial" panose="020B0604020202020204" pitchFamily="34" charset="0"/>
              <a:buChar char="•"/>
            </a:pPr>
            <a:r>
              <a:rPr lang="en-US" sz="1600">
                <a:latin typeface="Roboto"/>
                <a:ea typeface="Roboto"/>
              </a:rPr>
              <a:t>Each pod has a lead judge</a:t>
            </a:r>
          </a:p>
          <a:p>
            <a:pPr marL="342900" indent="-342900">
              <a:buFont typeface="Arial" panose="020B0604020202020204" pitchFamily="34" charset="0"/>
              <a:buChar char="•"/>
            </a:pPr>
            <a:r>
              <a:rPr lang="en-US" sz="1600">
                <a:latin typeface="Roboto"/>
                <a:ea typeface="Roboto"/>
              </a:rPr>
              <a:t>Gently remind teams to wrap up if they go over time</a:t>
            </a:r>
          </a:p>
          <a:p>
            <a:pPr marL="342900" indent="-342900">
              <a:buFont typeface="Arial" panose="020B0604020202020204" pitchFamily="34" charset="0"/>
              <a:buChar char="•"/>
            </a:pPr>
            <a:r>
              <a:rPr lang="en-US" sz="1600">
                <a:latin typeface="Roboto"/>
                <a:ea typeface="Roboto"/>
              </a:rPr>
              <a:t>Work together to complete rubrics</a:t>
            </a:r>
          </a:p>
          <a:p>
            <a:pPr marL="342900" indent="-342900">
              <a:buFont typeface="Arial" panose="020B0604020202020204" pitchFamily="34" charset="0"/>
              <a:buChar char="•"/>
            </a:pPr>
            <a:r>
              <a:rPr lang="en-US" sz="1600">
                <a:latin typeface="Roboto"/>
                <a:ea typeface="Roboto"/>
              </a:rPr>
              <a:t>Use the </a:t>
            </a:r>
            <a:r>
              <a:rPr lang="en-US" sz="1600" b="1">
                <a:latin typeface="Roboto"/>
                <a:ea typeface="Roboto"/>
              </a:rPr>
              <a:t>Judging Session Script and Questions</a:t>
            </a:r>
          </a:p>
        </p:txBody>
      </p:sp>
      <p:pic>
        <p:nvPicPr>
          <p:cNvPr id="6" name="Picture 5">
            <a:extLst>
              <a:ext uri="{FF2B5EF4-FFF2-40B4-BE49-F238E27FC236}">
                <a16:creationId xmlns:a16="http://schemas.microsoft.com/office/drawing/2014/main" id="{A3E0A529-AC42-1312-B155-C75D14B044E6}"/>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5027179" y="480937"/>
            <a:ext cx="2957749" cy="3544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63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8796D-6695-6368-9BBB-BE96F3ABD3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6796C9-7486-CF81-C618-4852F4666F44}"/>
              </a:ext>
            </a:extLst>
          </p:cNvPr>
          <p:cNvSpPr>
            <a:spLocks noGrp="1"/>
          </p:cNvSpPr>
          <p:nvPr>
            <p:ph type="title"/>
          </p:nvPr>
        </p:nvSpPr>
        <p:spPr/>
        <p:txBody>
          <a:bodyPr/>
          <a:lstStyle/>
          <a:p>
            <a:r>
              <a:rPr lang="en-US"/>
              <a:t>Rubrics</a:t>
            </a:r>
          </a:p>
        </p:txBody>
      </p:sp>
      <p:sp>
        <p:nvSpPr>
          <p:cNvPr id="5" name="Content Placeholder 4">
            <a:extLst>
              <a:ext uri="{FF2B5EF4-FFF2-40B4-BE49-F238E27FC236}">
                <a16:creationId xmlns:a16="http://schemas.microsoft.com/office/drawing/2014/main" id="{9F7D2AD1-6C90-7444-B1B8-4157B7F9B956}"/>
              </a:ext>
            </a:extLst>
          </p:cNvPr>
          <p:cNvSpPr>
            <a:spLocks noGrp="1"/>
          </p:cNvSpPr>
          <p:nvPr>
            <p:ph idx="1"/>
          </p:nvPr>
        </p:nvSpPr>
        <p:spPr>
          <a:xfrm>
            <a:off x="457200" y="1143000"/>
            <a:ext cx="8289234" cy="2956559"/>
          </a:xfrm>
        </p:spPr>
        <p:txBody>
          <a:bodyPr vert="horz" lIns="91440" tIns="45720" rIns="91440" bIns="45720" rtlCol="0" anchor="t">
            <a:normAutofit/>
          </a:bodyPr>
          <a:lstStyle/>
          <a:p>
            <a:pPr marL="342900" indent="-342900">
              <a:buFont typeface="Arial" panose="020B0604020202020204" pitchFamily="34" charset="0"/>
              <a:buChar char="•"/>
            </a:pPr>
            <a:r>
              <a:rPr lang="en-US" sz="1600">
                <a:latin typeface="Roboto"/>
                <a:ea typeface="Roboto"/>
              </a:rPr>
              <a:t>Review all rubric criteria prior to judging teams</a:t>
            </a:r>
          </a:p>
          <a:p>
            <a:pPr marL="342900" indent="-342900">
              <a:buFont typeface="Arial" panose="020B0604020202020204" pitchFamily="34" charset="0"/>
              <a:buChar char="•"/>
            </a:pPr>
            <a:r>
              <a:rPr lang="en-US" sz="1600">
                <a:latin typeface="Roboto"/>
                <a:ea typeface="Roboto"/>
              </a:rPr>
              <a:t>Score teams against rubric criteria, not against other teams</a:t>
            </a:r>
          </a:p>
          <a:p>
            <a:pPr marL="800100" lvl="1">
              <a:spcAft>
                <a:spcPts val="600"/>
              </a:spcAft>
              <a:buClr>
                <a:srgbClr val="000000"/>
              </a:buClr>
              <a:buFont typeface="Courier New" panose="020B0604020202020204" pitchFamily="34" charset="0"/>
              <a:buChar char="o"/>
            </a:pPr>
            <a:r>
              <a:rPr lang="en-US" sz="1600">
                <a:latin typeface="Roboto"/>
                <a:ea typeface="Roboto"/>
              </a:rPr>
              <a:t>Check only one score per row, no half scores</a:t>
            </a:r>
          </a:p>
          <a:p>
            <a:pPr marL="342900" indent="-342900">
              <a:buFont typeface="Arial" panose="020B0604020202020204" pitchFamily="34" charset="0"/>
              <a:buChar char="•"/>
            </a:pPr>
            <a:r>
              <a:rPr lang="en-US" sz="1600">
                <a:latin typeface="Roboto"/>
                <a:ea typeface="Roboto"/>
              </a:rPr>
              <a:t>Complete one set of rubrics (3 pages) per team and return to Judge Advisor</a:t>
            </a:r>
          </a:p>
          <a:p>
            <a:pPr marL="800100" lvl="1" indent="-342900">
              <a:spcAft>
                <a:spcPts val="600"/>
              </a:spcAft>
              <a:buFont typeface="Courier New" panose="020B0604020202020204" pitchFamily="34" charset="0"/>
              <a:buChar char="o"/>
            </a:pPr>
            <a:r>
              <a:rPr lang="en-US" sz="1600">
                <a:latin typeface="Roboto"/>
                <a:ea typeface="Roboto"/>
              </a:rPr>
              <a:t>Rubrics may be paper or digital</a:t>
            </a:r>
          </a:p>
          <a:p>
            <a:pPr marL="342900" indent="-342900">
              <a:buFont typeface="Arial" panose="020B0604020202020204" pitchFamily="34" charset="0"/>
              <a:buChar char="•"/>
            </a:pPr>
            <a:r>
              <a:rPr lang="en-US" sz="1600">
                <a:latin typeface="Roboto"/>
                <a:ea typeface="Roboto"/>
              </a:rPr>
              <a:t>Completed rubrics are returned to coaches following the event</a:t>
            </a:r>
          </a:p>
          <a:p>
            <a:pPr marL="342900" indent="-342900">
              <a:buFont typeface="Arial" panose="020B0604020202020204" pitchFamily="34" charset="0"/>
              <a:buChar char="•"/>
            </a:pPr>
            <a:r>
              <a:rPr lang="en-US" sz="1600">
                <a:latin typeface="Roboto"/>
                <a:ea typeface="Roboto"/>
              </a:rPr>
              <a:t>You may want to take notes on each team in case you are asked to provide context during the award allocation process</a:t>
            </a:r>
            <a:endParaRPr lang="en-US" sz="1600"/>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347436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199A0-EF54-699E-50A1-780151AF5B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19FAAA-A75A-68E0-9761-C10CD173AB0C}"/>
              </a:ext>
            </a:extLst>
          </p:cNvPr>
          <p:cNvSpPr>
            <a:spLocks noGrp="1"/>
          </p:cNvSpPr>
          <p:nvPr>
            <p:ph type="title"/>
          </p:nvPr>
        </p:nvSpPr>
        <p:spPr/>
        <p:txBody>
          <a:bodyPr/>
          <a:lstStyle/>
          <a:p>
            <a:r>
              <a:rPr lang="en-US"/>
              <a:t>Innovation Project Rubric</a:t>
            </a:r>
          </a:p>
        </p:txBody>
      </p:sp>
      <p:sp>
        <p:nvSpPr>
          <p:cNvPr id="5" name="Content Placeholder 4">
            <a:extLst>
              <a:ext uri="{FF2B5EF4-FFF2-40B4-BE49-F238E27FC236}">
                <a16:creationId xmlns:a16="http://schemas.microsoft.com/office/drawing/2014/main" id="{714D8962-7748-06D8-E128-FDB6371B2F7E}"/>
              </a:ext>
            </a:extLst>
          </p:cNvPr>
          <p:cNvSpPr>
            <a:spLocks noGrp="1"/>
          </p:cNvSpPr>
          <p:nvPr>
            <p:ph idx="1"/>
          </p:nvPr>
        </p:nvSpPr>
        <p:spPr>
          <a:xfrm>
            <a:off x="457199" y="1143000"/>
            <a:ext cx="5204231" cy="2903219"/>
          </a:xfrm>
        </p:spPr>
        <p:txBody>
          <a:bodyPr vert="horz" lIns="91440" tIns="45720" rIns="91440" bIns="45720" rtlCol="0" anchor="t">
            <a:normAutofit/>
          </a:bodyPr>
          <a:lstStyle/>
          <a:p>
            <a:pPr marL="342900" indent="-342900">
              <a:buFont typeface="Arial" panose="020B0604020202020204" pitchFamily="34" charset="0"/>
              <a:buChar char="•"/>
            </a:pPr>
            <a:r>
              <a:rPr lang="en-US" sz="1600">
                <a:latin typeface="Roboto"/>
                <a:ea typeface="Roboto"/>
              </a:rPr>
              <a:t>Evaluate the process, not the product</a:t>
            </a:r>
          </a:p>
          <a:p>
            <a:pPr marL="342900" indent="-342900">
              <a:buFont typeface="Arial" panose="020B0604020202020204" pitchFamily="34" charset="0"/>
              <a:buChar char="•"/>
            </a:pPr>
            <a:r>
              <a:rPr lang="en-US" sz="1600">
                <a:latin typeface="Roboto"/>
                <a:ea typeface="Roboto"/>
              </a:rPr>
              <a:t>Only consider what is shared during the judging session when scoring</a:t>
            </a:r>
          </a:p>
          <a:p>
            <a:pPr marL="342900" indent="-342900">
              <a:buFont typeface="Arial" panose="020B0604020202020204" pitchFamily="34" charset="0"/>
              <a:buChar char="•"/>
            </a:pPr>
            <a:r>
              <a:rPr lang="en-US" sz="1600">
                <a:latin typeface="Roboto"/>
                <a:ea typeface="Roboto"/>
              </a:rPr>
              <a:t>Criteria must be fully met (a strong 2 is not necessarily a 3)</a:t>
            </a:r>
          </a:p>
          <a:p>
            <a:pPr marL="342900" indent="-342900">
              <a:buFont typeface="Arial" panose="020B0604020202020204" pitchFamily="34" charset="0"/>
              <a:buChar char="•"/>
            </a:pPr>
            <a:r>
              <a:rPr lang="en-US" sz="1600">
                <a:latin typeface="Roboto"/>
                <a:ea typeface="Roboto"/>
              </a:rPr>
              <a:t>Criteria with a gear-shaped icon counts dually toward Core Values</a:t>
            </a:r>
          </a:p>
          <a:p>
            <a:pPr marL="800100" lvl="1" indent="-342900">
              <a:spcAft>
                <a:spcPts val="600"/>
              </a:spcAft>
              <a:buClr>
                <a:srgbClr val="000000"/>
              </a:buClr>
              <a:buFont typeface="Courier New" panose="020B0604020202020204" pitchFamily="34" charset="0"/>
              <a:buChar char="o"/>
            </a:pPr>
            <a:r>
              <a:rPr lang="en-US" sz="1500">
                <a:latin typeface="Roboto"/>
                <a:ea typeface="Roboto"/>
              </a:rPr>
              <a:t>See </a:t>
            </a:r>
            <a:r>
              <a:rPr lang="en-US" sz="1500" i="1">
                <a:latin typeface="Roboto"/>
                <a:ea typeface="Roboto"/>
              </a:rPr>
              <a:t>Judging Session Script and Questions</a:t>
            </a:r>
            <a:r>
              <a:rPr lang="en-US" sz="1500">
                <a:latin typeface="Roboto"/>
                <a:ea typeface="Roboto"/>
              </a:rPr>
              <a:t> to view corresponding Core Values</a:t>
            </a:r>
            <a:endParaRPr lang="en-US" sz="1500"/>
          </a:p>
        </p:txBody>
      </p:sp>
      <p:pic>
        <p:nvPicPr>
          <p:cNvPr id="7" name="Picture 6">
            <a:extLst>
              <a:ext uri="{FF2B5EF4-FFF2-40B4-BE49-F238E27FC236}">
                <a16:creationId xmlns:a16="http://schemas.microsoft.com/office/drawing/2014/main" id="{852DDD0B-EE45-0057-3CC0-9991B7070A40}"/>
              </a:ext>
            </a:extLst>
          </p:cNvPr>
          <p:cNvPicPr>
            <a:picLocks noChangeAspect="1"/>
          </p:cNvPicPr>
          <p:nvPr/>
        </p:nvPicPr>
        <p:blipFill>
          <a:blip r:embed="rId2"/>
          <a:stretch>
            <a:fillRect/>
          </a:stretch>
        </p:blipFill>
        <p:spPr>
          <a:xfrm>
            <a:off x="5928130" y="432773"/>
            <a:ext cx="2704004" cy="3611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228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E62A-C398-9A3A-A3DC-6F7E24A48F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3C75A5-2EC8-C6DF-5223-2B426EBC97C5}"/>
              </a:ext>
            </a:extLst>
          </p:cNvPr>
          <p:cNvSpPr>
            <a:spLocks noGrp="1"/>
          </p:cNvSpPr>
          <p:nvPr>
            <p:ph type="title"/>
          </p:nvPr>
        </p:nvSpPr>
        <p:spPr/>
        <p:txBody>
          <a:bodyPr/>
          <a:lstStyle/>
          <a:p>
            <a:r>
              <a:rPr lang="en-US"/>
              <a:t>Robot Design Rubric</a:t>
            </a:r>
          </a:p>
        </p:txBody>
      </p:sp>
      <p:sp>
        <p:nvSpPr>
          <p:cNvPr id="5" name="Content Placeholder 4">
            <a:extLst>
              <a:ext uri="{FF2B5EF4-FFF2-40B4-BE49-F238E27FC236}">
                <a16:creationId xmlns:a16="http://schemas.microsoft.com/office/drawing/2014/main" id="{BF5DA790-A637-28EB-2059-3D97BBCEC594}"/>
              </a:ext>
            </a:extLst>
          </p:cNvPr>
          <p:cNvSpPr>
            <a:spLocks noGrp="1"/>
          </p:cNvSpPr>
          <p:nvPr>
            <p:ph idx="1"/>
          </p:nvPr>
        </p:nvSpPr>
        <p:spPr>
          <a:xfrm>
            <a:off x="457199" y="1143000"/>
            <a:ext cx="5207513" cy="2955788"/>
          </a:xfrm>
        </p:spPr>
        <p:txBody>
          <a:bodyPr vert="horz" lIns="91440" tIns="45720" rIns="91440" bIns="45720" rtlCol="0" anchor="t">
            <a:normAutofit fontScale="77500" lnSpcReduction="20000"/>
          </a:bodyPr>
          <a:lstStyle/>
          <a:p>
            <a:pPr marL="342900" indent="-342900">
              <a:buFont typeface="Arial" panose="020B0604020202020204" pitchFamily="34" charset="0"/>
              <a:buChar char="•"/>
            </a:pPr>
            <a:r>
              <a:rPr lang="en-US">
                <a:latin typeface="Roboto"/>
                <a:ea typeface="Roboto"/>
              </a:rPr>
              <a:t>Review the </a:t>
            </a:r>
            <a:r>
              <a:rPr lang="en-US">
                <a:latin typeface="Roboto"/>
                <a:ea typeface="Roboto"/>
                <a:hlinkClick r:id="rId2"/>
              </a:rPr>
              <a:t>Robot Game Mission Video</a:t>
            </a:r>
            <a:endParaRPr lang="en-US">
              <a:latin typeface="Roboto"/>
              <a:ea typeface="Roboto"/>
            </a:endParaRPr>
          </a:p>
          <a:p>
            <a:pPr marL="800100" lvl="1" indent="-342900">
              <a:spcAft>
                <a:spcPts val="600"/>
              </a:spcAft>
              <a:buClr>
                <a:srgbClr val="000000"/>
              </a:buClr>
              <a:buFont typeface="Courier New" panose="020B0604020202020204" pitchFamily="34" charset="0"/>
              <a:buChar char="o"/>
            </a:pPr>
            <a:r>
              <a:rPr lang="en-US" sz="1800">
                <a:latin typeface="Roboto"/>
                <a:ea typeface="Roboto"/>
              </a:rPr>
              <a:t>Judges do not need to be experts in the robot game, but teams will discuss which missions they attempt</a:t>
            </a:r>
          </a:p>
          <a:p>
            <a:pPr marL="342900" indent="-342900">
              <a:buFont typeface="Arial" panose="020B0604020202020204" pitchFamily="34" charset="0"/>
              <a:buChar char="•"/>
            </a:pPr>
            <a:r>
              <a:rPr lang="en-US">
                <a:latin typeface="Roboto"/>
                <a:ea typeface="Roboto"/>
              </a:rPr>
              <a:t>Only consider what is shared during the judging session when scoring</a:t>
            </a:r>
          </a:p>
          <a:p>
            <a:pPr marL="342900" indent="-342900">
              <a:buFont typeface="Arial" panose="020B0604020202020204" pitchFamily="34" charset="0"/>
              <a:buChar char="•"/>
            </a:pPr>
            <a:r>
              <a:rPr lang="en-US">
                <a:latin typeface="Roboto"/>
                <a:ea typeface="Roboto"/>
              </a:rPr>
              <a:t>Criteria must be fully met (a strong 2 is not necessarily a 3)</a:t>
            </a:r>
          </a:p>
          <a:p>
            <a:pPr marL="342900" indent="-342900">
              <a:buFont typeface="Arial" panose="020B0604020202020204" pitchFamily="34" charset="0"/>
              <a:buChar char="•"/>
            </a:pPr>
            <a:r>
              <a:rPr lang="en-US">
                <a:latin typeface="Roboto"/>
                <a:ea typeface="Roboto"/>
              </a:rPr>
              <a:t>Criteria with a gear-shaped icon counts dually toward Core Values</a:t>
            </a:r>
          </a:p>
          <a:p>
            <a:pPr marL="800100" lvl="1">
              <a:spcAft>
                <a:spcPts val="600"/>
              </a:spcAft>
              <a:buClr>
                <a:srgbClr val="000000"/>
              </a:buClr>
              <a:buFont typeface="Courier New" panose="020B0604020202020204" pitchFamily="34" charset="0"/>
              <a:buChar char="o"/>
            </a:pPr>
            <a:r>
              <a:rPr lang="en-US" sz="1800">
                <a:latin typeface="Roboto"/>
                <a:ea typeface="Roboto"/>
                <a:cs typeface="Roboto"/>
              </a:rPr>
              <a:t>See </a:t>
            </a:r>
            <a:r>
              <a:rPr lang="en-US" sz="1800" i="1">
                <a:latin typeface="Roboto"/>
                <a:ea typeface="Roboto"/>
                <a:cs typeface="Roboto"/>
              </a:rPr>
              <a:t>Judging Session Script and Questions</a:t>
            </a:r>
            <a:r>
              <a:rPr lang="en-US" sz="1800">
                <a:latin typeface="Roboto"/>
                <a:ea typeface="Roboto"/>
                <a:cs typeface="Roboto"/>
              </a:rPr>
              <a:t> to view corresponding Core Values</a:t>
            </a:r>
            <a:endParaRPr lang="en-US" sz="1800">
              <a:latin typeface="Roboto"/>
              <a:ea typeface="Roboto"/>
            </a:endParaRPr>
          </a:p>
        </p:txBody>
      </p:sp>
      <p:pic>
        <p:nvPicPr>
          <p:cNvPr id="9" name="Picture 8">
            <a:extLst>
              <a:ext uri="{FF2B5EF4-FFF2-40B4-BE49-F238E27FC236}">
                <a16:creationId xmlns:a16="http://schemas.microsoft.com/office/drawing/2014/main" id="{77468102-3810-7B0D-5516-7478892E4DF4}"/>
              </a:ext>
            </a:extLst>
          </p:cNvPr>
          <p:cNvPicPr>
            <a:picLocks noChangeAspect="1"/>
          </p:cNvPicPr>
          <p:nvPr/>
        </p:nvPicPr>
        <p:blipFill>
          <a:blip r:embed="rId3"/>
          <a:stretch>
            <a:fillRect/>
          </a:stretch>
        </p:blipFill>
        <p:spPr>
          <a:xfrm>
            <a:off x="5847592" y="400441"/>
            <a:ext cx="2761682" cy="3688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859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1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46AC5-34AC-6D6E-2E35-0E9E8C2E85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0D4251-255D-A866-44D0-6422F985E31A}"/>
              </a:ext>
            </a:extLst>
          </p:cNvPr>
          <p:cNvSpPr>
            <a:spLocks noGrp="1"/>
          </p:cNvSpPr>
          <p:nvPr>
            <p:ph type="title"/>
          </p:nvPr>
        </p:nvSpPr>
        <p:spPr/>
        <p:txBody>
          <a:bodyPr/>
          <a:lstStyle/>
          <a:p>
            <a:r>
              <a:rPr lang="en-US"/>
              <a:t>Robot Design</a:t>
            </a:r>
          </a:p>
        </p:txBody>
      </p:sp>
      <p:sp>
        <p:nvSpPr>
          <p:cNvPr id="5" name="Content Placeholder 4">
            <a:extLst>
              <a:ext uri="{FF2B5EF4-FFF2-40B4-BE49-F238E27FC236}">
                <a16:creationId xmlns:a16="http://schemas.microsoft.com/office/drawing/2014/main" id="{5C229185-50B1-F54C-E727-1A3FEC18E58A}"/>
              </a:ext>
            </a:extLst>
          </p:cNvPr>
          <p:cNvSpPr>
            <a:spLocks noGrp="1"/>
          </p:cNvSpPr>
          <p:nvPr>
            <p:ph idx="1"/>
          </p:nvPr>
        </p:nvSpPr>
        <p:spPr>
          <a:xfrm>
            <a:off x="457199" y="3392703"/>
            <a:ext cx="8289235" cy="268753"/>
          </a:xfrm>
        </p:spPr>
        <p:txBody>
          <a:bodyPr>
            <a:normAutofit/>
          </a:bodyPr>
          <a:lstStyle/>
          <a:p>
            <a:pPr algn="ctr"/>
            <a:r>
              <a:rPr lang="en-US" sz="1100"/>
              <a:t>Example: simple driving base and advanced driving base provided to teams in the LEGO Education SPIKE App</a:t>
            </a:r>
          </a:p>
        </p:txBody>
      </p:sp>
      <p:pic>
        <p:nvPicPr>
          <p:cNvPr id="6" name="Picture 5">
            <a:extLst>
              <a:ext uri="{FF2B5EF4-FFF2-40B4-BE49-F238E27FC236}">
                <a16:creationId xmlns:a16="http://schemas.microsoft.com/office/drawing/2014/main" id="{13599FDB-2FF5-AC84-C313-8C2CF7FCA2A3}"/>
              </a:ext>
            </a:extLst>
          </p:cNvPr>
          <p:cNvPicPr>
            <a:picLocks noChangeAspect="1"/>
          </p:cNvPicPr>
          <p:nvPr/>
        </p:nvPicPr>
        <p:blipFill>
          <a:blip r:embed="rId2"/>
          <a:stretch>
            <a:fillRect/>
          </a:stretch>
        </p:blipFill>
        <p:spPr>
          <a:xfrm>
            <a:off x="4738402" y="1007644"/>
            <a:ext cx="3338212" cy="2286000"/>
          </a:xfrm>
          <a:prstGeom prst="rect">
            <a:avLst/>
          </a:prstGeom>
        </p:spPr>
      </p:pic>
      <p:pic>
        <p:nvPicPr>
          <p:cNvPr id="8" name="Picture 7">
            <a:extLst>
              <a:ext uri="{FF2B5EF4-FFF2-40B4-BE49-F238E27FC236}">
                <a16:creationId xmlns:a16="http://schemas.microsoft.com/office/drawing/2014/main" id="{B7FCE931-E3C5-66A9-53BC-EA2E88F5D6DF}"/>
              </a:ext>
            </a:extLst>
          </p:cNvPr>
          <p:cNvPicPr>
            <a:picLocks noChangeAspect="1"/>
          </p:cNvPicPr>
          <p:nvPr/>
        </p:nvPicPr>
        <p:blipFill>
          <a:blip r:embed="rId3"/>
          <a:stretch>
            <a:fillRect/>
          </a:stretch>
        </p:blipFill>
        <p:spPr>
          <a:xfrm>
            <a:off x="791829" y="1007644"/>
            <a:ext cx="3613771" cy="2286000"/>
          </a:xfrm>
          <a:prstGeom prst="rect">
            <a:avLst/>
          </a:prstGeom>
        </p:spPr>
      </p:pic>
    </p:spTree>
    <p:extLst>
      <p:ext uri="{BB962C8B-B14F-4D97-AF65-F5344CB8AC3E}">
        <p14:creationId xmlns:p14="http://schemas.microsoft.com/office/powerpoint/2010/main" val="2731008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11929-2374-7BB8-DB0B-75DF6EA523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5F1647-9A88-505C-26D0-B2735804B046}"/>
              </a:ext>
            </a:extLst>
          </p:cNvPr>
          <p:cNvSpPr>
            <a:spLocks noGrp="1"/>
          </p:cNvSpPr>
          <p:nvPr>
            <p:ph type="title"/>
          </p:nvPr>
        </p:nvSpPr>
        <p:spPr/>
        <p:txBody>
          <a:bodyPr/>
          <a:lstStyle/>
          <a:p>
            <a:r>
              <a:rPr lang="en-US"/>
              <a:t>Team Feedback</a:t>
            </a:r>
          </a:p>
        </p:txBody>
      </p:sp>
      <p:sp>
        <p:nvSpPr>
          <p:cNvPr id="5" name="Content Placeholder 4">
            <a:extLst>
              <a:ext uri="{FF2B5EF4-FFF2-40B4-BE49-F238E27FC236}">
                <a16:creationId xmlns:a16="http://schemas.microsoft.com/office/drawing/2014/main" id="{3A6D0D63-3286-C2AA-6A77-81AEDDB5C8AF}"/>
              </a:ext>
            </a:extLst>
          </p:cNvPr>
          <p:cNvSpPr>
            <a:spLocks noGrp="1"/>
          </p:cNvSpPr>
          <p:nvPr>
            <p:ph idx="1"/>
          </p:nvPr>
        </p:nvSpPr>
        <p:spPr>
          <a:xfrm>
            <a:off x="457199" y="1143001"/>
            <a:ext cx="4509633" cy="2846116"/>
          </a:xfrm>
        </p:spPr>
        <p:txBody>
          <a:bodyPr vert="horz" lIns="91440" tIns="45720" rIns="91440" bIns="45720" rtlCol="0" anchor="t">
            <a:normAutofit/>
          </a:bodyPr>
          <a:lstStyle/>
          <a:p>
            <a:pPr marL="342900" indent="-342900">
              <a:buFont typeface="Arial" panose="020B0604020202020204" pitchFamily="34" charset="0"/>
              <a:buChar char="•"/>
            </a:pPr>
            <a:r>
              <a:rPr lang="en-US" sz="1600">
                <a:latin typeface="Roboto"/>
                <a:ea typeface="Roboto"/>
              </a:rPr>
              <a:t>Provide verbal at the end of the session and written feedback on the feedback sheet</a:t>
            </a:r>
          </a:p>
          <a:p>
            <a:pPr marL="800100" lvl="1">
              <a:spcAft>
                <a:spcPts val="600"/>
              </a:spcAft>
              <a:buClr>
                <a:srgbClr val="000000"/>
              </a:buClr>
              <a:buFont typeface="Courier New" panose="020B0604020202020204" pitchFamily="34" charset="0"/>
              <a:buChar char="o"/>
            </a:pPr>
            <a:r>
              <a:rPr lang="en-US" sz="1600">
                <a:latin typeface="Roboto"/>
                <a:ea typeface="Roboto"/>
                <a:cs typeface="Roboto"/>
              </a:rPr>
              <a:t>Remember, the goal is to </a:t>
            </a:r>
            <a:r>
              <a:rPr lang="en-US" sz="1600" b="1">
                <a:latin typeface="Roboto"/>
                <a:ea typeface="Roboto"/>
                <a:cs typeface="Roboto"/>
              </a:rPr>
              <a:t>CELEBRATE </a:t>
            </a:r>
            <a:r>
              <a:rPr lang="en-US" sz="1600">
                <a:latin typeface="Roboto"/>
                <a:ea typeface="Roboto"/>
                <a:cs typeface="Roboto"/>
              </a:rPr>
              <a:t>what teams achieve and recommend </a:t>
            </a:r>
            <a:r>
              <a:rPr lang="en-US" sz="1600" b="1">
                <a:latin typeface="Roboto"/>
                <a:ea typeface="Roboto"/>
                <a:cs typeface="Roboto"/>
              </a:rPr>
              <a:t>actionable </a:t>
            </a:r>
            <a:r>
              <a:rPr lang="en-US" sz="1600">
                <a:latin typeface="Roboto"/>
                <a:ea typeface="Roboto"/>
                <a:cs typeface="Roboto"/>
              </a:rPr>
              <a:t>next steps </a:t>
            </a:r>
          </a:p>
          <a:p>
            <a:pPr marL="342900" indent="-342900">
              <a:buFont typeface="Arial" panose="020B0604020202020204" pitchFamily="34" charset="0"/>
              <a:buChar char="•"/>
            </a:pPr>
            <a:r>
              <a:rPr lang="en-US" sz="1600">
                <a:latin typeface="Roboto"/>
                <a:ea typeface="Roboto"/>
                <a:cs typeface="Roboto"/>
              </a:rPr>
              <a:t>Feedback starters are provided in the Judging Session Script</a:t>
            </a:r>
          </a:p>
          <a:p>
            <a:pPr marL="342900" indent="-342900">
              <a:buFont typeface="Arial" panose="020B0604020202020204" pitchFamily="34" charset="0"/>
              <a:buChar char="•"/>
            </a:pPr>
            <a:r>
              <a:rPr lang="en-US" sz="1600">
                <a:latin typeface="Roboto"/>
                <a:ea typeface="Roboto"/>
              </a:rPr>
              <a:t>Tick the appropriate boxes if teams should be considered for additional awards</a:t>
            </a:r>
            <a:endParaRPr lang="en-US"/>
          </a:p>
          <a:p>
            <a:pPr marL="342900" indent="-342900">
              <a:buFont typeface="Arial" panose="020B0604020202020204" pitchFamily="34" charset="0"/>
              <a:buChar char="•"/>
            </a:pPr>
            <a:endParaRPr lang="en-US" sz="1600">
              <a:latin typeface="Roboto"/>
              <a:ea typeface="Roboto"/>
            </a:endParaRPr>
          </a:p>
          <a:p>
            <a:endParaRPr lang="en-US"/>
          </a:p>
        </p:txBody>
      </p:sp>
      <p:pic>
        <p:nvPicPr>
          <p:cNvPr id="2" name="Picture 1">
            <a:extLst>
              <a:ext uri="{FF2B5EF4-FFF2-40B4-BE49-F238E27FC236}">
                <a16:creationId xmlns:a16="http://schemas.microsoft.com/office/drawing/2014/main" id="{36C4F5C9-61C1-56FC-E7D4-120BC5E4BCE6}"/>
              </a:ext>
            </a:extLst>
          </p:cNvPr>
          <p:cNvPicPr>
            <a:picLocks noChangeAspect="1"/>
          </p:cNvPicPr>
          <p:nvPr/>
        </p:nvPicPr>
        <p:blipFill>
          <a:blip r:embed="rId2"/>
          <a:stretch>
            <a:fillRect/>
          </a:stretch>
        </p:blipFill>
        <p:spPr>
          <a:xfrm>
            <a:off x="5805032" y="309928"/>
            <a:ext cx="2766142" cy="3680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727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576BD-EA8D-D996-05F0-08E79E15C1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14D1ED-CA59-FF01-497C-E354E9056A4D}"/>
              </a:ext>
            </a:extLst>
          </p:cNvPr>
          <p:cNvSpPr>
            <a:spLocks noGrp="1"/>
          </p:cNvSpPr>
          <p:nvPr>
            <p:ph type="title"/>
          </p:nvPr>
        </p:nvSpPr>
        <p:spPr/>
        <p:txBody>
          <a:bodyPr/>
          <a:lstStyle/>
          <a:p>
            <a:r>
              <a:rPr lang="en-US"/>
              <a:t>Awards</a:t>
            </a:r>
          </a:p>
        </p:txBody>
      </p:sp>
      <p:sp>
        <p:nvSpPr>
          <p:cNvPr id="5" name="Content Placeholder 4">
            <a:extLst>
              <a:ext uri="{FF2B5EF4-FFF2-40B4-BE49-F238E27FC236}">
                <a16:creationId xmlns:a16="http://schemas.microsoft.com/office/drawing/2014/main" id="{D007A198-E868-8C83-482F-02171AF6B8C9}"/>
              </a:ext>
            </a:extLst>
          </p:cNvPr>
          <p:cNvSpPr>
            <a:spLocks noGrp="1"/>
          </p:cNvSpPr>
          <p:nvPr>
            <p:ph idx="1"/>
          </p:nvPr>
        </p:nvSpPr>
        <p:spPr>
          <a:xfrm>
            <a:off x="457199" y="1143001"/>
            <a:ext cx="4260097" cy="2419396"/>
          </a:xfrm>
        </p:spPr>
        <p:txBody>
          <a:bodyPr vert="horz" lIns="91440" tIns="45720" rIns="91440" bIns="45720" rtlCol="0" anchor="t">
            <a:normAutofit/>
          </a:bodyPr>
          <a:lstStyle/>
          <a:p>
            <a:pPr marL="342900" indent="-342900">
              <a:buFont typeface="Arial" panose="020B0604020202020204" pitchFamily="34" charset="0"/>
              <a:buChar char="•"/>
            </a:pPr>
            <a:r>
              <a:rPr lang="en-US" sz="1600" dirty="0">
                <a:solidFill>
                  <a:srgbClr val="FF0000"/>
                </a:solidFill>
                <a:highlight>
                  <a:srgbClr val="FFFF00"/>
                </a:highlight>
                <a:latin typeface="Roboto"/>
                <a:ea typeface="Roboto"/>
              </a:rPr>
              <a:t>Confirm which optional or local awards, if any, will be given</a:t>
            </a:r>
          </a:p>
          <a:p>
            <a:pPr marL="342900" indent="-342900">
              <a:buFont typeface="Arial" panose="020B0604020202020204" pitchFamily="34" charset="0"/>
              <a:buChar char="•"/>
            </a:pPr>
            <a:r>
              <a:rPr lang="en-US" sz="1600" dirty="0">
                <a:latin typeface="Roboto"/>
                <a:ea typeface="Roboto"/>
              </a:rPr>
              <a:t>Submitted rubric scores are used to calculate area ranks, which are used to assign awards</a:t>
            </a:r>
          </a:p>
        </p:txBody>
      </p:sp>
      <p:pic>
        <p:nvPicPr>
          <p:cNvPr id="6" name="Picture 5">
            <a:extLst>
              <a:ext uri="{FF2B5EF4-FFF2-40B4-BE49-F238E27FC236}">
                <a16:creationId xmlns:a16="http://schemas.microsoft.com/office/drawing/2014/main" id="{3289B81C-1747-BEE9-251A-8EE7CE0ED403}"/>
              </a:ext>
            </a:extLst>
          </p:cNvPr>
          <p:cNvPicPr>
            <a:picLocks noChangeAspect="1"/>
          </p:cNvPicPr>
          <p:nvPr/>
        </p:nvPicPr>
        <p:blipFill>
          <a:blip r:embed="rId2"/>
          <a:stretch>
            <a:fillRect/>
          </a:stretch>
        </p:blipFill>
        <p:spPr>
          <a:xfrm>
            <a:off x="5700276" y="312420"/>
            <a:ext cx="2924238" cy="3779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50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8014E-627A-FFF0-7F24-B8EE89FC18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009028-02DD-7AD2-1FC2-D856CF859C37}"/>
              </a:ext>
            </a:extLst>
          </p:cNvPr>
          <p:cNvSpPr>
            <a:spLocks noGrp="1"/>
          </p:cNvSpPr>
          <p:nvPr>
            <p:ph type="title"/>
          </p:nvPr>
        </p:nvSpPr>
        <p:spPr/>
        <p:txBody>
          <a:bodyPr/>
          <a:lstStyle/>
          <a:p>
            <a:r>
              <a:rPr lang="en-US"/>
              <a:t>Closing Ceremony</a:t>
            </a:r>
          </a:p>
        </p:txBody>
      </p:sp>
      <p:sp>
        <p:nvSpPr>
          <p:cNvPr id="5" name="Content Placeholder 4">
            <a:extLst>
              <a:ext uri="{FF2B5EF4-FFF2-40B4-BE49-F238E27FC236}">
                <a16:creationId xmlns:a16="http://schemas.microsoft.com/office/drawing/2014/main" id="{635BF312-68B2-1063-C006-89A33588647E}"/>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sz="1800" dirty="0">
                <a:solidFill>
                  <a:srgbClr val="FF0000"/>
                </a:solidFill>
                <a:highlight>
                  <a:srgbClr val="FFFF00"/>
                </a:highlight>
                <a:latin typeface="Roboto"/>
                <a:ea typeface="Roboto"/>
              </a:rPr>
              <a:t>Insert information here about the closing ceremony</a:t>
            </a:r>
          </a:p>
          <a:p>
            <a:pPr marL="342900" indent="-342900">
              <a:buFont typeface="Arial" panose="020B0604020202020204" pitchFamily="34" charset="0"/>
              <a:buChar char="•"/>
            </a:pPr>
            <a:r>
              <a:rPr lang="en-US" sz="1800" dirty="0">
                <a:latin typeface="Roboto"/>
                <a:ea typeface="Roboto"/>
              </a:rPr>
              <a:t>Judges are encouraged to celebrate teams and hand out awards</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25249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963BF-BE13-AAA7-2502-FEE909FABD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2638ED-2839-17C4-000D-95D4A945FE70}"/>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2BD7FDB-763F-545B-5929-1667607AD1E1}"/>
              </a:ext>
            </a:extLst>
          </p:cNvPr>
          <p:cNvSpPr>
            <a:spLocks noGrp="1"/>
          </p:cNvSpPr>
          <p:nvPr>
            <p:ph idx="1"/>
          </p:nvPr>
        </p:nvSpPr>
        <p:spPr/>
        <p:txBody>
          <a:bodyPr anchor="ctr">
            <a:normAutofit/>
          </a:bodyPr>
          <a:lstStyle/>
          <a:p>
            <a:pPr algn="ctr"/>
            <a:r>
              <a:rPr lang="en-US" sz="5400"/>
              <a:t>Questions?</a:t>
            </a:r>
            <a:endParaRPr lang="en-US" sz="2800"/>
          </a:p>
        </p:txBody>
      </p:sp>
    </p:spTree>
    <p:extLst>
      <p:ext uri="{BB962C8B-B14F-4D97-AF65-F5344CB8AC3E}">
        <p14:creationId xmlns:p14="http://schemas.microsoft.com/office/powerpoint/2010/main" val="403438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23E0-0151-648E-8B71-8F32CFE38023}"/>
              </a:ext>
            </a:extLst>
          </p:cNvPr>
          <p:cNvSpPr>
            <a:spLocks noGrp="1"/>
          </p:cNvSpPr>
          <p:nvPr>
            <p:ph type="ctrTitle"/>
          </p:nvPr>
        </p:nvSpPr>
        <p:spPr>
          <a:xfrm>
            <a:off x="2308860" y="1704331"/>
            <a:ext cx="6407849" cy="1140478"/>
          </a:xfrm>
        </p:spPr>
        <p:txBody>
          <a:bodyPr/>
          <a:lstStyle/>
          <a:p>
            <a:pPr algn="ctr"/>
            <a:r>
              <a:rPr lang="en-US" sz="4400" b="0"/>
              <a:t>Thank you for being a </a:t>
            </a:r>
            <a:r>
              <a:rPr lang="en-US" sz="4400" b="0" i="1"/>
              <a:t>FIRST</a:t>
            </a:r>
            <a:r>
              <a:rPr lang="en-US" sz="4400" b="0" baseline="30000"/>
              <a:t>®</a:t>
            </a:r>
            <a:r>
              <a:rPr lang="en-US" sz="4400" b="0" i="1"/>
              <a:t> </a:t>
            </a:r>
            <a:r>
              <a:rPr lang="en-US" sz="4400" b="0"/>
              <a:t>LEGO</a:t>
            </a:r>
            <a:r>
              <a:rPr lang="en-US" sz="4400" b="0" baseline="30000"/>
              <a:t>®</a:t>
            </a:r>
            <a:r>
              <a:rPr lang="en-US" sz="4400" b="0"/>
              <a:t> League Challenge judge!</a:t>
            </a:r>
          </a:p>
        </p:txBody>
      </p:sp>
    </p:spTree>
    <p:extLst>
      <p:ext uri="{BB962C8B-B14F-4D97-AF65-F5344CB8AC3E}">
        <p14:creationId xmlns:p14="http://schemas.microsoft.com/office/powerpoint/2010/main" val="302554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B9C-F006-704E-91E6-CF2B984FE19D}"/>
              </a:ext>
            </a:extLst>
          </p:cNvPr>
          <p:cNvSpPr>
            <a:spLocks noGrp="1" noChangeAspect="1"/>
          </p:cNvSpPr>
          <p:nvPr>
            <p:ph type="ctrTitle"/>
          </p:nvPr>
        </p:nvSpPr>
        <p:spPr>
          <a:xfrm>
            <a:off x="341611" y="4054004"/>
            <a:ext cx="8460777" cy="654325"/>
          </a:xfrm>
        </p:spPr>
        <p:txBody>
          <a:bodyPr/>
          <a:lstStyle/>
          <a:p>
            <a:r>
              <a:rPr lang="en-US"/>
              <a:t>Judge Training</a:t>
            </a:r>
          </a:p>
        </p:txBody>
      </p:sp>
      <p:pic>
        <p:nvPicPr>
          <p:cNvPr id="11" name="Picture 10" descr="A logo of a video game&#10;&#10;AI-generated content may be incorrect.">
            <a:extLst>
              <a:ext uri="{FF2B5EF4-FFF2-40B4-BE49-F238E27FC236}">
                <a16:creationId xmlns:a16="http://schemas.microsoft.com/office/drawing/2014/main" id="{EDACD255-C9EA-CE9C-9156-8997BA81B5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56700" y="710360"/>
            <a:ext cx="2774759" cy="2773428"/>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B754CC8C-A646-F800-FFCE-299DD4EE8E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6028" y="710360"/>
            <a:ext cx="3503071" cy="3003987"/>
          </a:xfrm>
          <a:prstGeom prst="rect">
            <a:avLst/>
          </a:prstGeom>
        </p:spPr>
      </p:pic>
    </p:spTree>
    <p:extLst>
      <p:ext uri="{BB962C8B-B14F-4D97-AF65-F5344CB8AC3E}">
        <p14:creationId xmlns:p14="http://schemas.microsoft.com/office/powerpoint/2010/main" val="328597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9B1D-E5E0-4841-82F4-88DCDF240DAB}"/>
              </a:ext>
            </a:extLst>
          </p:cNvPr>
          <p:cNvSpPr>
            <a:spLocks noGrp="1" noChangeAspect="1"/>
          </p:cNvSpPr>
          <p:nvPr>
            <p:ph type="title"/>
          </p:nvPr>
        </p:nvSpPr>
        <p:spPr>
          <a:xfrm>
            <a:off x="457198" y="409242"/>
            <a:ext cx="8289236" cy="554181"/>
          </a:xfrm>
        </p:spPr>
        <p:txBody>
          <a:bodyPr/>
          <a:lstStyle/>
          <a:p>
            <a:r>
              <a:rPr lang="en-US"/>
              <a:t>Agenda</a:t>
            </a:r>
          </a:p>
        </p:txBody>
      </p:sp>
      <p:sp>
        <p:nvSpPr>
          <p:cNvPr id="3" name="Content Placeholder 2">
            <a:extLst>
              <a:ext uri="{FF2B5EF4-FFF2-40B4-BE49-F238E27FC236}">
                <a16:creationId xmlns:a16="http://schemas.microsoft.com/office/drawing/2014/main" id="{8DCCF34C-4499-A548-862A-1342D8A9CDE4}"/>
              </a:ext>
            </a:extLst>
          </p:cNvPr>
          <p:cNvSpPr>
            <a:spLocks noGrp="1" noChangeAspect="1"/>
          </p:cNvSpPr>
          <p:nvPr>
            <p:ph idx="1"/>
          </p:nvPr>
        </p:nvSpPr>
        <p:spPr>
          <a:xfrm>
            <a:off x="457199" y="1106883"/>
            <a:ext cx="8289235" cy="2546005"/>
          </a:xfrm>
        </p:spPr>
        <p:txBody>
          <a:bodyPr numCol="2">
            <a:noAutofit/>
          </a:bodyPr>
          <a:lstStyle/>
          <a:p>
            <a:pPr marL="457200" indent="-457200">
              <a:buFont typeface="+mj-lt"/>
              <a:buAutoNum type="arabicPeriod"/>
            </a:pPr>
            <a:r>
              <a:rPr lang="en-US"/>
              <a:t>Introductions</a:t>
            </a:r>
          </a:p>
          <a:p>
            <a:pPr marL="457200" indent="-457200">
              <a:buFont typeface="+mj-lt"/>
              <a:buAutoNum type="arabicPeriod"/>
            </a:pPr>
            <a:r>
              <a:rPr lang="en-US"/>
              <a:t>The Judge Role</a:t>
            </a:r>
          </a:p>
          <a:p>
            <a:pPr marL="457200" indent="-457200">
              <a:buFont typeface="+mj-lt"/>
              <a:buAutoNum type="arabicPeriod"/>
            </a:pPr>
            <a:r>
              <a:rPr lang="en-US"/>
              <a:t>Season Overview</a:t>
            </a:r>
          </a:p>
          <a:p>
            <a:pPr marL="457200" indent="-457200">
              <a:buFont typeface="+mj-lt"/>
              <a:buAutoNum type="arabicPeriod"/>
            </a:pPr>
            <a:r>
              <a:rPr lang="en-US"/>
              <a:t>Event Information</a:t>
            </a:r>
          </a:p>
          <a:p>
            <a:pPr marL="457200" indent="-457200">
              <a:buFont typeface="+mj-lt"/>
              <a:buAutoNum type="arabicPeriod"/>
            </a:pPr>
            <a:r>
              <a:rPr lang="en-US"/>
              <a:t>The Judging Session</a:t>
            </a:r>
          </a:p>
          <a:p>
            <a:pPr marL="457200" indent="-457200">
              <a:buFont typeface="+mj-lt"/>
              <a:buAutoNum type="arabicPeriod"/>
            </a:pPr>
            <a:r>
              <a:rPr lang="en-US"/>
              <a:t>Completing the Rubrics</a:t>
            </a:r>
          </a:p>
          <a:p>
            <a:pPr marL="457200" indent="-457200">
              <a:buFont typeface="+mj-lt"/>
              <a:buAutoNum type="arabicPeriod"/>
            </a:pPr>
            <a:r>
              <a:rPr lang="en-US"/>
              <a:t>Awards and Ceremony</a:t>
            </a:r>
          </a:p>
          <a:p>
            <a:pPr marL="457200" indent="-457200">
              <a:buFont typeface="+mj-lt"/>
              <a:buAutoNum type="arabicPeriod"/>
            </a:pPr>
            <a:r>
              <a:rPr lang="en-US"/>
              <a:t>Questions</a:t>
            </a:r>
          </a:p>
          <a:p>
            <a:pPr marL="457200" indent="-457200">
              <a:buFont typeface="+mj-lt"/>
              <a:buAutoNum type="arabicPeriod"/>
            </a:pPr>
            <a:endParaRPr lang="en-US"/>
          </a:p>
        </p:txBody>
      </p:sp>
    </p:spTree>
    <p:extLst>
      <p:ext uri="{BB962C8B-B14F-4D97-AF65-F5344CB8AC3E}">
        <p14:creationId xmlns:p14="http://schemas.microsoft.com/office/powerpoint/2010/main" val="311748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A8D43-A9FD-0B89-C76F-F7A9C0D29CD2}"/>
              </a:ext>
            </a:extLst>
          </p:cNvPr>
          <p:cNvSpPr>
            <a:spLocks noGrp="1"/>
          </p:cNvSpPr>
          <p:nvPr>
            <p:ph type="title"/>
          </p:nvPr>
        </p:nvSpPr>
        <p:spPr/>
        <p:txBody>
          <a:bodyPr/>
          <a:lstStyle/>
          <a:p>
            <a:r>
              <a:rPr lang="en-US"/>
              <a:t>The Judge Role</a:t>
            </a:r>
          </a:p>
        </p:txBody>
      </p:sp>
      <p:sp>
        <p:nvSpPr>
          <p:cNvPr id="5" name="Content Placeholder 4">
            <a:extLst>
              <a:ext uri="{FF2B5EF4-FFF2-40B4-BE49-F238E27FC236}">
                <a16:creationId xmlns:a16="http://schemas.microsoft.com/office/drawing/2014/main" id="{13FD5E76-5151-DF8C-3695-FCA65E8A03B2}"/>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en-US" sz="1800">
                <a:latin typeface="Roboto"/>
                <a:ea typeface="Roboto"/>
              </a:rPr>
              <a:t>Friendly and welcoming to all teams</a:t>
            </a:r>
          </a:p>
          <a:p>
            <a:pPr marL="342900" indent="-342900">
              <a:buFont typeface="Arial" panose="020B0604020202020204" pitchFamily="34" charset="0"/>
              <a:buChar char="•"/>
            </a:pPr>
            <a:r>
              <a:rPr lang="en-US" sz="1800">
                <a:latin typeface="Roboto"/>
                <a:ea typeface="Roboto"/>
              </a:rPr>
              <a:t>Positive and reassuring throughout the judging session</a:t>
            </a:r>
          </a:p>
          <a:p>
            <a:pPr marL="342900" indent="-342900">
              <a:buFont typeface="Arial" panose="020B0604020202020204" pitchFamily="34" charset="0"/>
              <a:buChar char="•"/>
            </a:pPr>
            <a:r>
              <a:rPr lang="en-US" sz="1800">
                <a:latin typeface="Roboto"/>
                <a:ea typeface="Roboto"/>
              </a:rPr>
              <a:t>Listen actively and ask questions after the team’s presentation</a:t>
            </a:r>
          </a:p>
          <a:p>
            <a:pPr marL="342900" indent="-342900">
              <a:buFont typeface="Arial" panose="020B0604020202020204" pitchFamily="34" charset="0"/>
              <a:buChar char="•"/>
            </a:pPr>
            <a:r>
              <a:rPr lang="en-US" sz="1800">
                <a:latin typeface="Roboto"/>
                <a:ea typeface="Roboto"/>
              </a:rPr>
              <a:t>Familiar with </a:t>
            </a:r>
            <a:r>
              <a:rPr lang="en-US" sz="1800">
                <a:latin typeface="Roboto"/>
                <a:ea typeface="Roboto"/>
                <a:hlinkClick r:id="rId2"/>
              </a:rPr>
              <a:t>contents of judging toolkit</a:t>
            </a:r>
            <a:endParaRPr lang="en-US" sz="1800">
              <a:latin typeface="Roboto"/>
              <a:ea typeface="Roboto"/>
            </a:endParaRPr>
          </a:p>
          <a:p>
            <a:pPr marL="342900" indent="-342900">
              <a:buFont typeface="Arial" panose="020B0604020202020204" pitchFamily="34" charset="0"/>
              <a:buChar char="•"/>
            </a:pPr>
            <a:r>
              <a:rPr lang="en-US" sz="1800">
                <a:latin typeface="Roboto"/>
                <a:ea typeface="Roboto"/>
              </a:rPr>
              <a:t>Complete rubrics with feedback from all judges in your pod</a:t>
            </a:r>
          </a:p>
          <a:p>
            <a:pPr marL="342900" indent="-342900">
              <a:buFont typeface="Arial" panose="020B0604020202020204" pitchFamily="34" charset="0"/>
              <a:buChar char="•"/>
            </a:pPr>
            <a:r>
              <a:rPr lang="en-US" sz="1800">
                <a:latin typeface="Roboto"/>
                <a:ea typeface="Roboto"/>
              </a:rPr>
              <a:t>Give positive and constructive feedback verbally and on the rubric</a:t>
            </a:r>
          </a:p>
        </p:txBody>
      </p:sp>
    </p:spTree>
    <p:extLst>
      <p:ext uri="{BB962C8B-B14F-4D97-AF65-F5344CB8AC3E}">
        <p14:creationId xmlns:p14="http://schemas.microsoft.com/office/powerpoint/2010/main" val="242805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3D69-D653-FEBB-D815-8D13092A5A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95412C-2BC2-97CB-A7C2-D358D5EE1CE0}"/>
              </a:ext>
            </a:extLst>
          </p:cNvPr>
          <p:cNvSpPr>
            <a:spLocks noGrp="1"/>
          </p:cNvSpPr>
          <p:nvPr>
            <p:ph type="title"/>
          </p:nvPr>
        </p:nvSpPr>
        <p:spPr/>
        <p:txBody>
          <a:bodyPr/>
          <a:lstStyle/>
          <a:p>
            <a:r>
              <a:rPr lang="en-US"/>
              <a:t>About the Season	</a:t>
            </a:r>
          </a:p>
        </p:txBody>
      </p:sp>
      <p:sp>
        <p:nvSpPr>
          <p:cNvPr id="5" name="Content Placeholder 4">
            <a:extLst>
              <a:ext uri="{FF2B5EF4-FFF2-40B4-BE49-F238E27FC236}">
                <a16:creationId xmlns:a16="http://schemas.microsoft.com/office/drawing/2014/main" id="{A46A5644-ECD7-8F1D-9FA3-E11CCDA63126}"/>
              </a:ext>
            </a:extLst>
          </p:cNvPr>
          <p:cNvSpPr>
            <a:spLocks noGrp="1"/>
          </p:cNvSpPr>
          <p:nvPr>
            <p:ph idx="1"/>
          </p:nvPr>
        </p:nvSpPr>
        <p:spPr>
          <a:xfrm>
            <a:off x="3893820" y="1201052"/>
            <a:ext cx="4953000" cy="2769916"/>
          </a:xfrm>
        </p:spPr>
        <p:txBody>
          <a:bodyPr vert="horz" lIns="91440" tIns="45720" rIns="91440" bIns="45720" rtlCol="0" anchor="t">
            <a:normAutofit/>
          </a:bodyPr>
          <a:lstStyle/>
          <a:p>
            <a:pPr algn="ctr" fontAlgn="base"/>
            <a:r>
              <a:rPr lang="en-US" sz="1800">
                <a:solidFill>
                  <a:srgbClr val="000000"/>
                </a:solidFill>
                <a:latin typeface="Roboto"/>
                <a:ea typeface="Yu Gothic Light"/>
              </a:rPr>
              <a:t>The things we leave behind tell a story. The innovations and technologies we create today will serve as clues to future generations about how we live, learn, and celebrate. Explore how we can use these clues from the past to help us better understand our own communities and other cultures, with a focus on the use and advancement of technology in the field of archaeology. </a:t>
            </a:r>
            <a:endParaRPr lang="en-US" sz="1800">
              <a:latin typeface="Roboto"/>
              <a:ea typeface="Yu Gothic Light"/>
            </a:endParaRPr>
          </a:p>
        </p:txBody>
      </p:sp>
      <p:pic>
        <p:nvPicPr>
          <p:cNvPr id="6" name="Picture 5" descr="A logo of a video game&#10;&#10;AI-generated content may be incorrect.">
            <a:extLst>
              <a:ext uri="{FF2B5EF4-FFF2-40B4-BE49-F238E27FC236}">
                <a16:creationId xmlns:a16="http://schemas.microsoft.com/office/drawing/2014/main" id="{7017420A-044E-99E0-2F31-AB8C7577B57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22019" y="1199170"/>
            <a:ext cx="2511989" cy="2514600"/>
          </a:xfrm>
          <a:prstGeom prst="rect">
            <a:avLst/>
          </a:prstGeom>
        </p:spPr>
      </p:pic>
    </p:spTree>
    <p:extLst>
      <p:ext uri="{BB962C8B-B14F-4D97-AF65-F5344CB8AC3E}">
        <p14:creationId xmlns:p14="http://schemas.microsoft.com/office/powerpoint/2010/main" val="187077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303087-8CF4-7FA3-9CF3-9EB7E6B743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9870" y="217975"/>
            <a:ext cx="1963784" cy="262513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970CC27-3724-9F44-B8FF-461613013C85}"/>
              </a:ext>
            </a:extLst>
          </p:cNvPr>
          <p:cNvSpPr>
            <a:spLocks noGrp="1" noChangeAspect="1"/>
          </p:cNvSpPr>
          <p:nvPr>
            <p:ph type="title"/>
          </p:nvPr>
        </p:nvSpPr>
        <p:spPr/>
        <p:txBody>
          <a:bodyPr/>
          <a:lstStyle/>
          <a:p>
            <a:r>
              <a:rPr lang="en-US"/>
              <a:t>Challenge Materials</a:t>
            </a:r>
          </a:p>
        </p:txBody>
      </p:sp>
      <p:sp>
        <p:nvSpPr>
          <p:cNvPr id="3" name="Content Placeholder 2">
            <a:extLst>
              <a:ext uri="{FF2B5EF4-FFF2-40B4-BE49-F238E27FC236}">
                <a16:creationId xmlns:a16="http://schemas.microsoft.com/office/drawing/2014/main" id="{12386020-FABA-C242-84E4-A3EA57A04625}"/>
              </a:ext>
            </a:extLst>
          </p:cNvPr>
          <p:cNvSpPr>
            <a:spLocks noGrp="1" noChangeAspect="1"/>
          </p:cNvSpPr>
          <p:nvPr>
            <p:ph idx="1"/>
          </p:nvPr>
        </p:nvSpPr>
        <p:spPr>
          <a:xfrm>
            <a:off x="457199" y="1143001"/>
            <a:ext cx="3756661" cy="2800396"/>
          </a:xfrm>
        </p:spPr>
        <p:txBody>
          <a:bodyPr vert="horz" lIns="91440" tIns="45720" rIns="91440" bIns="45720" rtlCol="0" anchor="t">
            <a:noAutofit/>
          </a:bodyPr>
          <a:lstStyle/>
          <a:p>
            <a:pPr marL="342900" indent="-342900">
              <a:buFont typeface="Arial" panose="020B0604020202020204" pitchFamily="34" charset="0"/>
              <a:buChar char="•"/>
            </a:pPr>
            <a:r>
              <a:rPr lang="en-US" sz="1800">
                <a:latin typeface="Roboto"/>
                <a:ea typeface="Roboto"/>
              </a:rPr>
              <a:t>Guidebooks provide the challenge for the season</a:t>
            </a:r>
          </a:p>
          <a:p>
            <a:pPr marL="342900" indent="-342900">
              <a:buFont typeface="Arial" panose="020B0604020202020204" pitchFamily="34" charset="0"/>
              <a:buChar char="•"/>
            </a:pPr>
            <a:r>
              <a:rPr lang="en-US" sz="1800">
                <a:latin typeface="Roboto"/>
                <a:ea typeface="Roboto"/>
              </a:rPr>
              <a:t>Teams also receive:</a:t>
            </a:r>
          </a:p>
          <a:p>
            <a:pPr marL="800100" lvl="1" indent="-342900" fontAlgn="base"/>
            <a:r>
              <a:rPr lang="en-US" sz="1400">
                <a:latin typeface="Roboto"/>
                <a:ea typeface="Roboto"/>
              </a:rPr>
              <a:t>Rubrics​</a:t>
            </a:r>
          </a:p>
          <a:p>
            <a:pPr marL="800100" lvl="1" indent="-342900" fontAlgn="base"/>
            <a:r>
              <a:rPr lang="en-US" sz="1400">
                <a:latin typeface="Roboto"/>
                <a:ea typeface="Roboto"/>
              </a:rPr>
              <a:t>Session Flowchart​</a:t>
            </a:r>
          </a:p>
          <a:p>
            <a:pPr marL="800100" lvl="1" indent="-342900" fontAlgn="base"/>
            <a:r>
              <a:rPr lang="en-US" sz="1400">
                <a:latin typeface="Roboto"/>
                <a:ea typeface="Roboto"/>
              </a:rPr>
              <a:t>Awards List​</a:t>
            </a:r>
          </a:p>
          <a:p>
            <a:pPr marL="800100" lvl="1" indent="-342900" fontAlgn="base"/>
            <a:r>
              <a:rPr lang="en-US" sz="1400">
                <a:latin typeface="Roboto"/>
                <a:ea typeface="Roboto"/>
              </a:rPr>
              <a:t>"Preparing for Your Event" video</a:t>
            </a:r>
          </a:p>
          <a:p>
            <a:pPr marL="800100" lvl="1" indent="-342900"/>
            <a:endParaRPr lang="en-US"/>
          </a:p>
        </p:txBody>
      </p:sp>
      <p:pic>
        <p:nvPicPr>
          <p:cNvPr id="4" name="Picture 3" descr="A lego figure on a toy cart&#10;&#10;AI-generated content may be incorrect.">
            <a:extLst>
              <a:ext uri="{FF2B5EF4-FFF2-40B4-BE49-F238E27FC236}">
                <a16:creationId xmlns:a16="http://schemas.microsoft.com/office/drawing/2014/main" id="{93A5F6ED-C1A4-BF14-271E-B18C064EE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7096" y="904574"/>
            <a:ext cx="1964487" cy="262513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1311079-FE67-1394-A72C-A1CE27C67A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9946" y="1579047"/>
            <a:ext cx="1961982" cy="2625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894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E8DAF-E61F-C955-7F15-A180FC78DA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D5B201-8405-4640-15AA-28FCCA47C0FB}"/>
              </a:ext>
            </a:extLst>
          </p:cNvPr>
          <p:cNvSpPr>
            <a:spLocks noGrp="1"/>
          </p:cNvSpPr>
          <p:nvPr>
            <p:ph type="title"/>
          </p:nvPr>
        </p:nvSpPr>
        <p:spPr/>
        <p:txBody>
          <a:bodyPr/>
          <a:lstStyle/>
          <a:p>
            <a:r>
              <a:rPr lang="en-US"/>
              <a:t>Teams at the Event	</a:t>
            </a:r>
          </a:p>
        </p:txBody>
      </p:sp>
      <p:sp>
        <p:nvSpPr>
          <p:cNvPr id="5" name="Content Placeholder 4">
            <a:extLst>
              <a:ext uri="{FF2B5EF4-FFF2-40B4-BE49-F238E27FC236}">
                <a16:creationId xmlns:a16="http://schemas.microsoft.com/office/drawing/2014/main" id="{669CEEBD-CFB8-B054-3FBF-54A236758F93}"/>
              </a:ext>
            </a:extLst>
          </p:cNvPr>
          <p:cNvSpPr>
            <a:spLocks noGrp="1"/>
          </p:cNvSpPr>
          <p:nvPr>
            <p:ph idx="1"/>
          </p:nvPr>
        </p:nvSpPr>
        <p:spPr>
          <a:xfrm>
            <a:off x="457199" y="1143000"/>
            <a:ext cx="4923632" cy="3009899"/>
          </a:xfrm>
        </p:spPr>
        <p:txBody>
          <a:bodyPr vert="horz" lIns="91440" tIns="45720" rIns="91440" bIns="45720" rtlCol="0" anchor="t">
            <a:normAutofit/>
          </a:bodyPr>
          <a:lstStyle/>
          <a:p>
            <a:pPr marL="342900" indent="-342900">
              <a:buFont typeface="Arial" panose="020B0604020202020204" pitchFamily="34" charset="0"/>
              <a:buChar char="•"/>
            </a:pPr>
            <a:r>
              <a:rPr lang="en-US" sz="1800">
                <a:latin typeface="Roboto"/>
                <a:ea typeface="Roboto"/>
              </a:rPr>
              <a:t>3 official Robot Game matches</a:t>
            </a:r>
          </a:p>
          <a:p>
            <a:pPr marL="342900" indent="-342900">
              <a:buFont typeface="Arial" panose="020B0604020202020204" pitchFamily="34" charset="0"/>
              <a:buChar char="•"/>
            </a:pPr>
            <a:r>
              <a:rPr lang="en-US" sz="1800">
                <a:latin typeface="Roboto"/>
                <a:ea typeface="Roboto"/>
              </a:rPr>
              <a:t>30-minute judging session to present their Innovation Project and their Robot Design</a:t>
            </a:r>
          </a:p>
          <a:p>
            <a:pPr marL="342900" indent="-342900">
              <a:buFont typeface="Arial" panose="020B0604020202020204" pitchFamily="34" charset="0"/>
              <a:buChar char="•"/>
            </a:pPr>
            <a:r>
              <a:rPr lang="en-US" sz="1800">
                <a:latin typeface="Roboto"/>
                <a:ea typeface="Roboto"/>
              </a:rPr>
              <a:t>Core Values should be evident in everything the team does</a:t>
            </a:r>
          </a:p>
          <a:p>
            <a:pPr marL="342900" indent="-342900">
              <a:buFont typeface="Arial" panose="020B0604020202020204" pitchFamily="34" charset="0"/>
              <a:buChar char="•"/>
            </a:pPr>
            <a:r>
              <a:rPr lang="en-US" sz="1800">
                <a:latin typeface="Roboto"/>
                <a:ea typeface="Roboto"/>
              </a:rPr>
              <a:t>Each area is weighted 25% of a team's Champion's Score</a:t>
            </a:r>
          </a:p>
          <a:p>
            <a:pPr marL="342900" indent="-342900" algn="ctr">
              <a:buFont typeface="Arial" panose="020B0604020202020204" pitchFamily="34" charset="0"/>
              <a:buChar char="•"/>
            </a:pPr>
            <a:endParaRPr lang="en-US"/>
          </a:p>
        </p:txBody>
      </p:sp>
      <p:pic>
        <p:nvPicPr>
          <p:cNvPr id="3" name="Picture 2">
            <a:extLst>
              <a:ext uri="{FF2B5EF4-FFF2-40B4-BE49-F238E27FC236}">
                <a16:creationId xmlns:a16="http://schemas.microsoft.com/office/drawing/2014/main" id="{BD797912-4864-CF8C-7B12-D17D116055CD}"/>
              </a:ext>
            </a:extLst>
          </p:cNvPr>
          <p:cNvPicPr>
            <a:picLocks noChangeAspect="1"/>
          </p:cNvPicPr>
          <p:nvPr/>
        </p:nvPicPr>
        <p:blipFill>
          <a:blip r:embed="rId2"/>
          <a:stretch>
            <a:fillRect/>
          </a:stretch>
        </p:blipFill>
        <p:spPr>
          <a:xfrm>
            <a:off x="5380831" y="621624"/>
            <a:ext cx="3126453" cy="2940773"/>
          </a:xfrm>
          <a:prstGeom prst="rect">
            <a:avLst/>
          </a:prstGeom>
        </p:spPr>
      </p:pic>
    </p:spTree>
    <p:extLst>
      <p:ext uri="{BB962C8B-B14F-4D97-AF65-F5344CB8AC3E}">
        <p14:creationId xmlns:p14="http://schemas.microsoft.com/office/powerpoint/2010/main" val="271018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17453-DEF6-DE87-574E-353F1F651B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F3DADD-4BD7-E656-03AD-AF0D7D26BF45}"/>
              </a:ext>
            </a:extLst>
          </p:cNvPr>
          <p:cNvSpPr>
            <a:spLocks noGrp="1"/>
          </p:cNvSpPr>
          <p:nvPr>
            <p:ph type="title"/>
          </p:nvPr>
        </p:nvSpPr>
        <p:spPr/>
        <p:txBody>
          <a:bodyPr/>
          <a:lstStyle/>
          <a:p>
            <a:r>
              <a:rPr lang="en-US"/>
              <a:t>Spotlight on Judging Video </a:t>
            </a:r>
          </a:p>
        </p:txBody>
      </p:sp>
      <p:pic>
        <p:nvPicPr>
          <p:cNvPr id="2" name="Online Media 1" title="Spotlight on Judging">
            <a:hlinkClick r:id="" action="ppaction://media"/>
            <a:extLst>
              <a:ext uri="{FF2B5EF4-FFF2-40B4-BE49-F238E27FC236}">
                <a16:creationId xmlns:a16="http://schemas.microsoft.com/office/drawing/2014/main" id="{28AE53F5-C106-A612-3443-3E531715F72B}"/>
              </a:ext>
            </a:extLst>
          </p:cNvPr>
          <p:cNvPicPr>
            <a:picLocks noGrp="1" noRot="1" noChangeAspect="1"/>
          </p:cNvPicPr>
          <p:nvPr>
            <p:ph idx="1"/>
            <a:videoFile r:link="rId1"/>
          </p:nvPr>
        </p:nvPicPr>
        <p:blipFill>
          <a:blip r:embed="rId3"/>
          <a:stretch>
            <a:fillRect/>
          </a:stretch>
        </p:blipFill>
        <p:spPr>
          <a:xfrm>
            <a:off x="2460625" y="1143000"/>
            <a:ext cx="4283075" cy="2419350"/>
          </a:xfrm>
          <a:prstGeom prst="rect">
            <a:avLst/>
          </a:prstGeom>
        </p:spPr>
      </p:pic>
      <p:sp>
        <p:nvSpPr>
          <p:cNvPr id="3" name="TextBox 2">
            <a:extLst>
              <a:ext uri="{FF2B5EF4-FFF2-40B4-BE49-F238E27FC236}">
                <a16:creationId xmlns:a16="http://schemas.microsoft.com/office/drawing/2014/main" id="{102B4C09-984D-945C-1E31-3AA69499234D}"/>
              </a:ext>
            </a:extLst>
          </p:cNvPr>
          <p:cNvSpPr txBox="1"/>
          <p:nvPr/>
        </p:nvSpPr>
        <p:spPr>
          <a:xfrm>
            <a:off x="1811614" y="3663523"/>
            <a:ext cx="5580403" cy="261610"/>
          </a:xfrm>
          <a:prstGeom prst="rect">
            <a:avLst/>
          </a:prstGeom>
          <a:noFill/>
        </p:spPr>
        <p:txBody>
          <a:bodyPr wrap="square" lIns="91440" tIns="45720" rIns="91440" bIns="45720" rtlCol="0" anchor="t">
            <a:spAutoFit/>
          </a:bodyPr>
          <a:lstStyle/>
          <a:p>
            <a:r>
              <a:rPr lang="en-US" sz="1100">
                <a:latin typeface="Roboto"/>
                <a:ea typeface="Roboto"/>
                <a:cs typeface="Roboto"/>
              </a:rPr>
              <a:t>Spotlight on Judging (3:14) - </a:t>
            </a:r>
            <a:r>
              <a:rPr lang="en-US" sz="1100">
                <a:latin typeface="Roboto"/>
                <a:ea typeface="Roboto"/>
                <a:cs typeface="Roboto"/>
                <a:hlinkClick r:id="rId4"/>
              </a:rPr>
              <a:t>https://www.youtube.com/watch?v=m3AwgIMWA9s</a:t>
            </a:r>
            <a:endParaRPr lang="en-US" sz="1100">
              <a:latin typeface="Roboto"/>
              <a:ea typeface="Roboto"/>
              <a:cs typeface="Roboto"/>
            </a:endParaRPr>
          </a:p>
        </p:txBody>
      </p:sp>
    </p:spTree>
    <p:extLst>
      <p:ext uri="{BB962C8B-B14F-4D97-AF65-F5344CB8AC3E}">
        <p14:creationId xmlns:p14="http://schemas.microsoft.com/office/powerpoint/2010/main" val="97491828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lcf76f155ced4ddcb4097134ff3c332f xmlns="7c8aad47-528b-43f4-b615-4953615f0d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946AAB-2EA0-4D7D-A794-176C57A85EDC}">
  <ds:schemaRefs>
    <ds:schemaRef ds:uri="http://schemas.microsoft.com/sharepoint/v3/contenttype/forms"/>
  </ds:schemaRefs>
</ds:datastoreItem>
</file>

<file path=customXml/itemProps2.xml><?xml version="1.0" encoding="utf-8"?>
<ds:datastoreItem xmlns:ds="http://schemas.openxmlformats.org/officeDocument/2006/customXml" ds:itemID="{1B574DA2-C663-4105-B5DA-60295E811928}"/>
</file>

<file path=customXml/itemProps3.xml><?xml version="1.0" encoding="utf-8"?>
<ds:datastoreItem xmlns:ds="http://schemas.openxmlformats.org/officeDocument/2006/customXml" ds:itemID="{FBC7D6B3-7C1E-4CC1-9147-CD17D747095F}">
  <ds:schemaRefs>
    <ds:schemaRef ds:uri="00371c52-833b-400f-ba1d-3599a71f02d7"/>
    <ds:schemaRef ds:uri="0bfdc619-4bd5-4a26-8e37-4be4446dc23a"/>
    <ds:schemaRef ds:uri="87d73d92-f3b2-4d27-a35a-53cc797cc4e6"/>
    <ds:schemaRef ds:uri="d7171e60-d71e-4106-a8b9-6506c21092ae"/>
    <ds:schemaRef ds:uri="e7b49cd2-6d69-4d86-84ee-d2c391171ac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Essential.thmx</Template>
  <Application>Microsoft Office PowerPoint</Application>
  <PresentationFormat>On-screen Show (16:9)</PresentationFormat>
  <Slides>25</Slides>
  <Notes>3</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Essential</vt:lpstr>
      <vt:lpstr>DISCLAIMER</vt:lpstr>
      <vt:lpstr>PowerPoint Presentation</vt:lpstr>
      <vt:lpstr>Judge Training</vt:lpstr>
      <vt:lpstr>Agenda</vt:lpstr>
      <vt:lpstr>The Judge Role</vt:lpstr>
      <vt:lpstr>About the Season </vt:lpstr>
      <vt:lpstr>Challenge Materials</vt:lpstr>
      <vt:lpstr>Teams at the Event </vt:lpstr>
      <vt:lpstr>Spotlight on Judging Video </vt:lpstr>
      <vt:lpstr>FIRST® Core Values</vt:lpstr>
      <vt:lpstr>Innovation Project</vt:lpstr>
      <vt:lpstr>Event Information</vt:lpstr>
      <vt:lpstr>Judging Pod Assignments</vt:lpstr>
      <vt:lpstr>Event Schedule</vt:lpstr>
      <vt:lpstr>The Judging Session</vt:lpstr>
      <vt:lpstr>The Judging Session</vt:lpstr>
      <vt:lpstr>Rubrics</vt:lpstr>
      <vt:lpstr>Innovation Project Rubric</vt:lpstr>
      <vt:lpstr>Robot Design Rubric</vt:lpstr>
      <vt:lpstr>Robot Design</vt:lpstr>
      <vt:lpstr>Team Feedback</vt:lpstr>
      <vt:lpstr>Awards</vt:lpstr>
      <vt:lpstr>Closing Ceremony</vt:lpstr>
      <vt:lpstr>PowerPoint Presentation</vt:lpstr>
      <vt:lpstr>Thank you for being a FIRST® LEGO® League Challenge judge!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Stutt</dc:creator>
  <cp:revision>3</cp:revision>
  <dcterms:created xsi:type="dcterms:W3CDTF">2017-02-15T18:38:39Z</dcterms:created>
  <dcterms:modified xsi:type="dcterms:W3CDTF">2025-07-31T12:25:12Z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0x01010008A997C5561FD94D82BEA37A4242D399</vt:lpwstr>
  </property>
</Properties>
</file>